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6" r:id="rId5"/>
    <p:sldId id="258"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81" r:id="rId24"/>
    <p:sldId id="279" r:id="rId25"/>
    <p:sldId id="280" r:id="rId26"/>
    <p:sldId id="282" r:id="rId27"/>
    <p:sldId id="283" r:id="rId28"/>
    <p:sldId id="284" r:id="rId29"/>
    <p:sldId id="285" r:id="rId30"/>
    <p:sldId id="286" r:id="rId31"/>
    <p:sldId id="287" r:id="rId32"/>
    <p:sldId id="288" r:id="rId33"/>
    <p:sldId id="289" r:id="rId34"/>
    <p:sldId id="290" r:id="rId35"/>
    <p:sldId id="292" r:id="rId36"/>
    <p:sldId id="29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D51B78"/>
    <a:srgbClr val="CC99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D6129-845E-467D-9403-5B72173D11AF}"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3677E7D5-E258-4862-A1B6-E28D19E5FC81}">
      <dgm:prSet phldrT="[Metin]"/>
      <dgm:spPr>
        <a:solidFill>
          <a:schemeClr val="accent5">
            <a:lumMod val="60000"/>
            <a:lumOff val="40000"/>
          </a:schemeClr>
        </a:solidFill>
      </dgm:spPr>
      <dgm:t>
        <a:bodyPr/>
        <a:lstStyle/>
        <a:p>
          <a:r>
            <a:rPr lang="tr-TR" b="1" dirty="0" smtClean="0">
              <a:solidFill>
                <a:schemeClr val="accent6">
                  <a:lumMod val="75000"/>
                </a:schemeClr>
              </a:solidFill>
            </a:rPr>
            <a:t>Peki, hangi çocuk yetiştirme biçimi bu hedeflere ulaşmamıza yardımcı olur?</a:t>
          </a:r>
          <a:endParaRPr lang="tr-TR" dirty="0"/>
        </a:p>
      </dgm:t>
    </dgm:pt>
    <dgm:pt modelId="{010F63EB-5FF5-4EF1-AD54-42E00A4DE6DC}" type="parTrans" cxnId="{B6922476-D68E-4C7C-91CD-53016D40A47C}">
      <dgm:prSet/>
      <dgm:spPr/>
      <dgm:t>
        <a:bodyPr/>
        <a:lstStyle/>
        <a:p>
          <a:endParaRPr lang="tr-TR"/>
        </a:p>
      </dgm:t>
    </dgm:pt>
    <dgm:pt modelId="{73573ECA-EC5C-4FF2-95FA-49DD81C7FC02}" type="sibTrans" cxnId="{B6922476-D68E-4C7C-91CD-53016D40A47C}">
      <dgm:prSet/>
      <dgm:spPr/>
      <dgm:t>
        <a:bodyPr/>
        <a:lstStyle/>
        <a:p>
          <a:endParaRPr lang="tr-TR"/>
        </a:p>
      </dgm:t>
    </dgm:pt>
    <dgm:pt modelId="{86440F8D-E002-438A-B733-D39150061FF8}">
      <dgm:prSet/>
      <dgm:spPr>
        <a:solidFill>
          <a:schemeClr val="accent6">
            <a:lumMod val="60000"/>
            <a:lumOff val="40000"/>
          </a:schemeClr>
        </a:solidFill>
      </dgm:spPr>
      <dgm:t>
        <a:bodyPr/>
        <a:lstStyle/>
        <a:p>
          <a:r>
            <a:rPr lang="tr-TR" b="1" dirty="0" smtClean="0">
              <a:solidFill>
                <a:srgbClr val="7030A0"/>
              </a:solidFill>
            </a:rPr>
            <a:t>Çocuklarımız için istediğimiz bu ise, bunu başarabilmemiz için nasıl davranmalıyız?</a:t>
          </a:r>
          <a:endParaRPr lang="tr-TR" b="1" dirty="0">
            <a:solidFill>
              <a:srgbClr val="7030A0"/>
            </a:solidFill>
          </a:endParaRPr>
        </a:p>
      </dgm:t>
    </dgm:pt>
    <dgm:pt modelId="{B5A5EF74-1A56-4599-9DF0-F2F7779954B5}" type="parTrans" cxnId="{B8B9542C-FD7B-4599-BA3C-46713878B167}">
      <dgm:prSet/>
      <dgm:spPr/>
      <dgm:t>
        <a:bodyPr/>
        <a:lstStyle/>
        <a:p>
          <a:endParaRPr lang="tr-TR"/>
        </a:p>
      </dgm:t>
    </dgm:pt>
    <dgm:pt modelId="{085D8275-06BB-4515-93E7-81A6D3E1DD6D}" type="sibTrans" cxnId="{B8B9542C-FD7B-4599-BA3C-46713878B167}">
      <dgm:prSet/>
      <dgm:spPr/>
      <dgm:t>
        <a:bodyPr/>
        <a:lstStyle/>
        <a:p>
          <a:endParaRPr lang="tr-TR"/>
        </a:p>
      </dgm:t>
    </dgm:pt>
    <dgm:pt modelId="{F0034611-E712-40E4-B58B-B260063B1DA0}" type="pres">
      <dgm:prSet presAssocID="{935D6129-845E-467D-9403-5B72173D11AF}" presName="diagram" presStyleCnt="0">
        <dgm:presLayoutVars>
          <dgm:dir/>
          <dgm:resizeHandles val="exact"/>
        </dgm:presLayoutVars>
      </dgm:prSet>
      <dgm:spPr/>
      <dgm:t>
        <a:bodyPr/>
        <a:lstStyle/>
        <a:p>
          <a:endParaRPr lang="tr-TR"/>
        </a:p>
      </dgm:t>
    </dgm:pt>
    <dgm:pt modelId="{721987FE-0C80-44CD-A7C0-FA12F647C383}" type="pres">
      <dgm:prSet presAssocID="{3677E7D5-E258-4862-A1B6-E28D19E5FC81}" presName="arrow" presStyleLbl="node1" presStyleIdx="0" presStyleCnt="2" custRadScaleRad="83546" custRadScaleInc="12390">
        <dgm:presLayoutVars>
          <dgm:bulletEnabled val="1"/>
        </dgm:presLayoutVars>
      </dgm:prSet>
      <dgm:spPr/>
      <dgm:t>
        <a:bodyPr/>
        <a:lstStyle/>
        <a:p>
          <a:endParaRPr lang="tr-TR"/>
        </a:p>
      </dgm:t>
    </dgm:pt>
    <dgm:pt modelId="{917347F6-B8B6-4F80-9E10-7E7FD37D4A7A}" type="pres">
      <dgm:prSet presAssocID="{86440F8D-E002-438A-B733-D39150061FF8}" presName="arrow" presStyleLbl="node1" presStyleIdx="1" presStyleCnt="2" custRadScaleRad="85296" custRadScaleInc="13525">
        <dgm:presLayoutVars>
          <dgm:bulletEnabled val="1"/>
        </dgm:presLayoutVars>
      </dgm:prSet>
      <dgm:spPr/>
      <dgm:t>
        <a:bodyPr/>
        <a:lstStyle/>
        <a:p>
          <a:endParaRPr lang="tr-TR"/>
        </a:p>
      </dgm:t>
    </dgm:pt>
  </dgm:ptLst>
  <dgm:cxnLst>
    <dgm:cxn modelId="{0226AEC1-13A9-42CB-A899-6F50F6556974}" type="presOf" srcId="{86440F8D-E002-438A-B733-D39150061FF8}" destId="{917347F6-B8B6-4F80-9E10-7E7FD37D4A7A}" srcOrd="0" destOrd="0" presId="urn:microsoft.com/office/officeart/2005/8/layout/arrow5"/>
    <dgm:cxn modelId="{B6922476-D68E-4C7C-91CD-53016D40A47C}" srcId="{935D6129-845E-467D-9403-5B72173D11AF}" destId="{3677E7D5-E258-4862-A1B6-E28D19E5FC81}" srcOrd="0" destOrd="0" parTransId="{010F63EB-5FF5-4EF1-AD54-42E00A4DE6DC}" sibTransId="{73573ECA-EC5C-4FF2-95FA-49DD81C7FC02}"/>
    <dgm:cxn modelId="{B8B9542C-FD7B-4599-BA3C-46713878B167}" srcId="{935D6129-845E-467D-9403-5B72173D11AF}" destId="{86440F8D-E002-438A-B733-D39150061FF8}" srcOrd="1" destOrd="0" parTransId="{B5A5EF74-1A56-4599-9DF0-F2F7779954B5}" sibTransId="{085D8275-06BB-4515-93E7-81A6D3E1DD6D}"/>
    <dgm:cxn modelId="{A5A3148C-E3A8-4C08-98B2-CCAB116438DA}" type="presOf" srcId="{935D6129-845E-467D-9403-5B72173D11AF}" destId="{F0034611-E712-40E4-B58B-B260063B1DA0}" srcOrd="0" destOrd="0" presId="urn:microsoft.com/office/officeart/2005/8/layout/arrow5"/>
    <dgm:cxn modelId="{0A2C0FCC-7873-4E4D-A617-AA74C5483583}" type="presOf" srcId="{3677E7D5-E258-4862-A1B6-E28D19E5FC81}" destId="{721987FE-0C80-44CD-A7C0-FA12F647C383}" srcOrd="0" destOrd="0" presId="urn:microsoft.com/office/officeart/2005/8/layout/arrow5"/>
    <dgm:cxn modelId="{8B02B8E2-231F-45AF-AAA2-1F0B3065EAE0}" type="presParOf" srcId="{F0034611-E712-40E4-B58B-B260063B1DA0}" destId="{721987FE-0C80-44CD-A7C0-FA12F647C383}" srcOrd="0" destOrd="0" presId="urn:microsoft.com/office/officeart/2005/8/layout/arrow5"/>
    <dgm:cxn modelId="{38903D78-7916-4374-AADC-1BB4298A4AE8}" type="presParOf" srcId="{F0034611-E712-40E4-B58B-B260063B1DA0}" destId="{917347F6-B8B6-4F80-9E10-7E7FD37D4A7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B99E3-60E7-4A4C-ABC5-62204E701DE0}"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tr-TR"/>
        </a:p>
      </dgm:t>
    </dgm:pt>
    <dgm:pt modelId="{BC9CB612-B496-4AAF-855F-8638861481B2}">
      <dgm:prSet phldrT="[Metin]"/>
      <dgm:spPr/>
      <dgm:t>
        <a:bodyPr/>
        <a:lstStyle/>
        <a:p>
          <a:r>
            <a:rPr lang="tr-TR" b="1" dirty="0" smtClean="0">
              <a:solidFill>
                <a:schemeClr val="tx1"/>
              </a:solidFill>
            </a:rPr>
            <a:t>AŞIRI BASKICI (OTORİTER) TUTUM</a:t>
          </a:r>
          <a:endParaRPr lang="tr-TR" b="1" dirty="0">
            <a:solidFill>
              <a:schemeClr val="tx1"/>
            </a:solidFill>
          </a:endParaRPr>
        </a:p>
      </dgm:t>
    </dgm:pt>
    <dgm:pt modelId="{0E1FAE71-3C68-49AD-AE91-E763EC81C97F}" type="parTrans" cxnId="{25767D2C-4B7A-4D80-A5DE-05AC359CAA2F}">
      <dgm:prSet/>
      <dgm:spPr/>
      <dgm:t>
        <a:bodyPr/>
        <a:lstStyle/>
        <a:p>
          <a:endParaRPr lang="tr-TR"/>
        </a:p>
      </dgm:t>
    </dgm:pt>
    <dgm:pt modelId="{76379AF7-1349-4B68-82BA-745FE8185AC3}" type="sibTrans" cxnId="{25767D2C-4B7A-4D80-A5DE-05AC359CAA2F}">
      <dgm:prSet/>
      <dgm:spPr/>
      <dgm:t>
        <a:bodyPr/>
        <a:lstStyle/>
        <a:p>
          <a:endParaRPr lang="tr-TR"/>
        </a:p>
      </dgm:t>
    </dgm:pt>
    <dgm:pt modelId="{2BF086FC-A94E-49A8-9374-AEBD31372AF1}">
      <dgm:prSet phldrT="[Metin]"/>
      <dgm:spPr/>
      <dgm:t>
        <a:bodyPr/>
        <a:lstStyle/>
        <a:p>
          <a:r>
            <a:rPr lang="tr-TR" b="1" dirty="0" smtClean="0">
              <a:solidFill>
                <a:schemeClr val="tx1"/>
              </a:solidFill>
            </a:rPr>
            <a:t>İLGİSİZ(DUYARSIZ) TUTUM</a:t>
          </a:r>
          <a:endParaRPr lang="tr-TR" b="1" dirty="0">
            <a:solidFill>
              <a:schemeClr val="tx1"/>
            </a:solidFill>
          </a:endParaRPr>
        </a:p>
      </dgm:t>
    </dgm:pt>
    <dgm:pt modelId="{BAA74B05-82B9-4F04-AF69-77911C3A8943}" type="parTrans" cxnId="{FA0BDB2E-450B-4E98-A9FD-CA7159CCA5DF}">
      <dgm:prSet/>
      <dgm:spPr/>
      <dgm:t>
        <a:bodyPr/>
        <a:lstStyle/>
        <a:p>
          <a:endParaRPr lang="tr-TR"/>
        </a:p>
      </dgm:t>
    </dgm:pt>
    <dgm:pt modelId="{19FB376F-491C-4179-8A00-E0F98CD0E265}" type="sibTrans" cxnId="{FA0BDB2E-450B-4E98-A9FD-CA7159CCA5DF}">
      <dgm:prSet/>
      <dgm:spPr/>
      <dgm:t>
        <a:bodyPr/>
        <a:lstStyle/>
        <a:p>
          <a:endParaRPr lang="tr-TR"/>
        </a:p>
      </dgm:t>
    </dgm:pt>
    <dgm:pt modelId="{C40A6F0B-9766-4525-A7A1-57F49126D586}">
      <dgm:prSet phldrT="[Metin]"/>
      <dgm:spPr/>
      <dgm:t>
        <a:bodyPr/>
        <a:lstStyle/>
        <a:p>
          <a:r>
            <a:rPr lang="tr-TR" b="1" dirty="0" smtClean="0">
              <a:solidFill>
                <a:schemeClr val="tx1"/>
              </a:solidFill>
            </a:rPr>
            <a:t>AŞIRI HOŞGÖRÜLÜ (İZİN VERİCİ) TUTUM</a:t>
          </a:r>
          <a:endParaRPr lang="tr-TR" b="1" dirty="0">
            <a:solidFill>
              <a:schemeClr val="tx1"/>
            </a:solidFill>
          </a:endParaRPr>
        </a:p>
      </dgm:t>
    </dgm:pt>
    <dgm:pt modelId="{99DB5056-9590-4E97-AE21-B6140FB17941}" type="parTrans" cxnId="{6A4417A5-8AE2-4806-8D7A-7CA735958483}">
      <dgm:prSet/>
      <dgm:spPr/>
      <dgm:t>
        <a:bodyPr/>
        <a:lstStyle/>
        <a:p>
          <a:endParaRPr lang="tr-TR"/>
        </a:p>
      </dgm:t>
    </dgm:pt>
    <dgm:pt modelId="{088D4234-FE68-4AB0-9905-830DE1C1AD16}" type="sibTrans" cxnId="{6A4417A5-8AE2-4806-8D7A-7CA735958483}">
      <dgm:prSet/>
      <dgm:spPr/>
      <dgm:t>
        <a:bodyPr/>
        <a:lstStyle/>
        <a:p>
          <a:endParaRPr lang="tr-TR"/>
        </a:p>
      </dgm:t>
    </dgm:pt>
    <dgm:pt modelId="{3BE969FE-55E0-4DDF-B5C1-7716A89AA9E5}">
      <dgm:prSet phldrT="[Metin]"/>
      <dgm:spPr/>
      <dgm:t>
        <a:bodyPr/>
        <a:lstStyle/>
        <a:p>
          <a:r>
            <a:rPr lang="tr-TR" b="1" dirty="0" smtClean="0">
              <a:solidFill>
                <a:schemeClr val="tx1"/>
              </a:solidFill>
            </a:rPr>
            <a:t>TUTARSIZ(KARARSIZ) TUTUM</a:t>
          </a:r>
          <a:endParaRPr lang="tr-TR" b="1" dirty="0">
            <a:solidFill>
              <a:schemeClr val="tx1"/>
            </a:solidFill>
          </a:endParaRPr>
        </a:p>
      </dgm:t>
    </dgm:pt>
    <dgm:pt modelId="{2DC8AEF3-965C-4F9E-ADDC-2595D7274307}" type="parTrans" cxnId="{0CF9124E-DBD2-46F7-8AE2-669EA6DD8AEC}">
      <dgm:prSet/>
      <dgm:spPr/>
      <dgm:t>
        <a:bodyPr/>
        <a:lstStyle/>
        <a:p>
          <a:endParaRPr lang="tr-TR"/>
        </a:p>
      </dgm:t>
    </dgm:pt>
    <dgm:pt modelId="{D546A171-8DF5-4D51-9D0B-D05C4DF95BA4}" type="sibTrans" cxnId="{0CF9124E-DBD2-46F7-8AE2-669EA6DD8AEC}">
      <dgm:prSet/>
      <dgm:spPr/>
      <dgm:t>
        <a:bodyPr/>
        <a:lstStyle/>
        <a:p>
          <a:endParaRPr lang="tr-TR"/>
        </a:p>
      </dgm:t>
    </dgm:pt>
    <dgm:pt modelId="{7B0C2CB2-C8B8-4586-8188-8505C69AD017}">
      <dgm:prSet phldrT="[Metin]"/>
      <dgm:spPr/>
      <dgm:t>
        <a:bodyPr/>
        <a:lstStyle/>
        <a:p>
          <a:r>
            <a:rPr lang="tr-TR" b="1" dirty="0" smtClean="0">
              <a:solidFill>
                <a:schemeClr val="tx1"/>
              </a:solidFill>
            </a:rPr>
            <a:t>AŞIRI KORUYUCU TUTUM</a:t>
          </a:r>
          <a:endParaRPr lang="tr-TR" b="1" dirty="0">
            <a:solidFill>
              <a:schemeClr val="tx1"/>
            </a:solidFill>
          </a:endParaRPr>
        </a:p>
      </dgm:t>
    </dgm:pt>
    <dgm:pt modelId="{97BF5FB2-7C5D-4C02-85AC-B37B78B6526B}" type="parTrans" cxnId="{8BDA4A8E-3263-4083-A6D9-F8B88EBCCD23}">
      <dgm:prSet/>
      <dgm:spPr/>
      <dgm:t>
        <a:bodyPr/>
        <a:lstStyle/>
        <a:p>
          <a:endParaRPr lang="tr-TR"/>
        </a:p>
      </dgm:t>
    </dgm:pt>
    <dgm:pt modelId="{CC51B76D-6382-4A6A-AABA-2A7B3C11F3E5}" type="sibTrans" cxnId="{8BDA4A8E-3263-4083-A6D9-F8B88EBCCD23}">
      <dgm:prSet/>
      <dgm:spPr/>
      <dgm:t>
        <a:bodyPr/>
        <a:lstStyle/>
        <a:p>
          <a:endParaRPr lang="tr-TR"/>
        </a:p>
      </dgm:t>
    </dgm:pt>
    <dgm:pt modelId="{4632DA0A-87B0-4BFF-9D65-8446C08BAAA2}">
      <dgm:prSet phldrT="[Metin]"/>
      <dgm:spPr/>
      <dgm:t>
        <a:bodyPr/>
        <a:lstStyle/>
        <a:p>
          <a:r>
            <a:rPr lang="tr-TR" b="1" dirty="0" smtClean="0">
              <a:solidFill>
                <a:schemeClr val="tx1"/>
              </a:solidFill>
            </a:rPr>
            <a:t>MÜKEMMELLİYETÇİ TUTUM</a:t>
          </a:r>
          <a:endParaRPr lang="tr-TR" b="1" dirty="0">
            <a:solidFill>
              <a:schemeClr val="tx1"/>
            </a:solidFill>
          </a:endParaRPr>
        </a:p>
      </dgm:t>
    </dgm:pt>
    <dgm:pt modelId="{3B7B1577-6889-4302-939A-1BE53C54146B}" type="parTrans" cxnId="{307246BA-0B91-4955-A15A-5996C44FB922}">
      <dgm:prSet/>
      <dgm:spPr/>
      <dgm:t>
        <a:bodyPr/>
        <a:lstStyle/>
        <a:p>
          <a:endParaRPr lang="tr-TR"/>
        </a:p>
      </dgm:t>
    </dgm:pt>
    <dgm:pt modelId="{461377F7-AE25-4A96-9185-9778A81A1372}" type="sibTrans" cxnId="{307246BA-0B91-4955-A15A-5996C44FB922}">
      <dgm:prSet/>
      <dgm:spPr/>
      <dgm:t>
        <a:bodyPr/>
        <a:lstStyle/>
        <a:p>
          <a:endParaRPr lang="tr-TR"/>
        </a:p>
      </dgm:t>
    </dgm:pt>
    <dgm:pt modelId="{30CDA688-1E89-4786-8478-47397B93F2CF}">
      <dgm:prSet phldrT="[Metin]"/>
      <dgm:spPr/>
      <dgm:t>
        <a:bodyPr/>
        <a:lstStyle/>
        <a:p>
          <a:r>
            <a:rPr lang="tr-TR" b="1" dirty="0" smtClean="0">
              <a:solidFill>
                <a:schemeClr val="tx1"/>
              </a:solidFill>
            </a:rPr>
            <a:t>DEMOKRATİK TUTUM</a:t>
          </a:r>
          <a:endParaRPr lang="tr-TR" b="1" dirty="0">
            <a:solidFill>
              <a:schemeClr val="tx1"/>
            </a:solidFill>
          </a:endParaRPr>
        </a:p>
      </dgm:t>
    </dgm:pt>
    <dgm:pt modelId="{E3AC63D7-3A8A-4950-B527-F9A262D251BF}" type="parTrans" cxnId="{01B51A37-09AF-4FA2-B0CA-CD6206FF1632}">
      <dgm:prSet/>
      <dgm:spPr/>
      <dgm:t>
        <a:bodyPr/>
        <a:lstStyle/>
        <a:p>
          <a:endParaRPr lang="tr-TR"/>
        </a:p>
      </dgm:t>
    </dgm:pt>
    <dgm:pt modelId="{954B7F15-4BC1-4311-B48A-3A8241EC76BB}" type="sibTrans" cxnId="{01B51A37-09AF-4FA2-B0CA-CD6206FF1632}">
      <dgm:prSet/>
      <dgm:spPr/>
      <dgm:t>
        <a:bodyPr/>
        <a:lstStyle/>
        <a:p>
          <a:endParaRPr lang="tr-TR"/>
        </a:p>
      </dgm:t>
    </dgm:pt>
    <dgm:pt modelId="{12F46930-684A-4C35-9C14-CB3DF38B227A}" type="pres">
      <dgm:prSet presAssocID="{F3BB99E3-60E7-4A4C-ABC5-62204E701DE0}" presName="diagram" presStyleCnt="0">
        <dgm:presLayoutVars>
          <dgm:dir/>
          <dgm:resizeHandles val="exact"/>
        </dgm:presLayoutVars>
      </dgm:prSet>
      <dgm:spPr/>
      <dgm:t>
        <a:bodyPr/>
        <a:lstStyle/>
        <a:p>
          <a:endParaRPr lang="tr-TR"/>
        </a:p>
      </dgm:t>
    </dgm:pt>
    <dgm:pt modelId="{47354646-46D9-4D89-BE2B-575D8E125C24}" type="pres">
      <dgm:prSet presAssocID="{BC9CB612-B496-4AAF-855F-8638861481B2}" presName="node" presStyleLbl="node1" presStyleIdx="0" presStyleCnt="7">
        <dgm:presLayoutVars>
          <dgm:bulletEnabled val="1"/>
        </dgm:presLayoutVars>
      </dgm:prSet>
      <dgm:spPr/>
      <dgm:t>
        <a:bodyPr/>
        <a:lstStyle/>
        <a:p>
          <a:endParaRPr lang="tr-TR"/>
        </a:p>
      </dgm:t>
    </dgm:pt>
    <dgm:pt modelId="{253BB4ED-D920-4C63-AAA6-D0AE6F5F2897}" type="pres">
      <dgm:prSet presAssocID="{76379AF7-1349-4B68-82BA-745FE8185AC3}" presName="sibTrans" presStyleCnt="0"/>
      <dgm:spPr/>
    </dgm:pt>
    <dgm:pt modelId="{46768801-A7A6-4496-97C9-E77455B88685}" type="pres">
      <dgm:prSet presAssocID="{2BF086FC-A94E-49A8-9374-AEBD31372AF1}" presName="node" presStyleLbl="node1" presStyleIdx="1" presStyleCnt="7">
        <dgm:presLayoutVars>
          <dgm:bulletEnabled val="1"/>
        </dgm:presLayoutVars>
      </dgm:prSet>
      <dgm:spPr/>
      <dgm:t>
        <a:bodyPr/>
        <a:lstStyle/>
        <a:p>
          <a:endParaRPr lang="tr-TR"/>
        </a:p>
      </dgm:t>
    </dgm:pt>
    <dgm:pt modelId="{96E57812-BBCE-4728-9FD1-FB2F5BFC153F}" type="pres">
      <dgm:prSet presAssocID="{19FB376F-491C-4179-8A00-E0F98CD0E265}" presName="sibTrans" presStyleCnt="0"/>
      <dgm:spPr/>
    </dgm:pt>
    <dgm:pt modelId="{75374322-EDBC-4A46-B8C5-85842D90310C}" type="pres">
      <dgm:prSet presAssocID="{C40A6F0B-9766-4525-A7A1-57F49126D586}" presName="node" presStyleLbl="node1" presStyleIdx="2" presStyleCnt="7">
        <dgm:presLayoutVars>
          <dgm:bulletEnabled val="1"/>
        </dgm:presLayoutVars>
      </dgm:prSet>
      <dgm:spPr/>
      <dgm:t>
        <a:bodyPr/>
        <a:lstStyle/>
        <a:p>
          <a:endParaRPr lang="tr-TR"/>
        </a:p>
      </dgm:t>
    </dgm:pt>
    <dgm:pt modelId="{86D265D6-98DD-4B68-92BB-D0F283487B4A}" type="pres">
      <dgm:prSet presAssocID="{088D4234-FE68-4AB0-9905-830DE1C1AD16}" presName="sibTrans" presStyleCnt="0"/>
      <dgm:spPr/>
    </dgm:pt>
    <dgm:pt modelId="{59140E5F-4C41-412F-94A8-B1AC3C3B14CE}" type="pres">
      <dgm:prSet presAssocID="{3BE969FE-55E0-4DDF-B5C1-7716A89AA9E5}" presName="node" presStyleLbl="node1" presStyleIdx="3" presStyleCnt="7">
        <dgm:presLayoutVars>
          <dgm:bulletEnabled val="1"/>
        </dgm:presLayoutVars>
      </dgm:prSet>
      <dgm:spPr/>
      <dgm:t>
        <a:bodyPr/>
        <a:lstStyle/>
        <a:p>
          <a:endParaRPr lang="tr-TR"/>
        </a:p>
      </dgm:t>
    </dgm:pt>
    <dgm:pt modelId="{A0114CCC-2DE7-4837-AD2F-6D1F6A07E4C6}" type="pres">
      <dgm:prSet presAssocID="{D546A171-8DF5-4D51-9D0B-D05C4DF95BA4}" presName="sibTrans" presStyleCnt="0"/>
      <dgm:spPr/>
    </dgm:pt>
    <dgm:pt modelId="{FA150901-6319-46E2-9BF7-FA972E8E8C10}" type="pres">
      <dgm:prSet presAssocID="{7B0C2CB2-C8B8-4586-8188-8505C69AD017}" presName="node" presStyleLbl="node1" presStyleIdx="4" presStyleCnt="7">
        <dgm:presLayoutVars>
          <dgm:bulletEnabled val="1"/>
        </dgm:presLayoutVars>
      </dgm:prSet>
      <dgm:spPr/>
      <dgm:t>
        <a:bodyPr/>
        <a:lstStyle/>
        <a:p>
          <a:endParaRPr lang="tr-TR"/>
        </a:p>
      </dgm:t>
    </dgm:pt>
    <dgm:pt modelId="{2F6364DD-AA40-4B97-9602-2E2DBCD895DD}" type="pres">
      <dgm:prSet presAssocID="{CC51B76D-6382-4A6A-AABA-2A7B3C11F3E5}" presName="sibTrans" presStyleCnt="0"/>
      <dgm:spPr/>
    </dgm:pt>
    <dgm:pt modelId="{49D7ED51-C69A-481B-B21B-E009818AE557}" type="pres">
      <dgm:prSet presAssocID="{4632DA0A-87B0-4BFF-9D65-8446C08BAAA2}" presName="node" presStyleLbl="node1" presStyleIdx="5" presStyleCnt="7">
        <dgm:presLayoutVars>
          <dgm:bulletEnabled val="1"/>
        </dgm:presLayoutVars>
      </dgm:prSet>
      <dgm:spPr/>
      <dgm:t>
        <a:bodyPr/>
        <a:lstStyle/>
        <a:p>
          <a:endParaRPr lang="tr-TR"/>
        </a:p>
      </dgm:t>
    </dgm:pt>
    <dgm:pt modelId="{69AD14E3-6916-4467-83F4-8409FAEE2AB6}" type="pres">
      <dgm:prSet presAssocID="{461377F7-AE25-4A96-9185-9778A81A1372}" presName="sibTrans" presStyleCnt="0"/>
      <dgm:spPr/>
    </dgm:pt>
    <dgm:pt modelId="{04FD1242-F8B5-481F-A41B-BF38611F259D}" type="pres">
      <dgm:prSet presAssocID="{30CDA688-1E89-4786-8478-47397B93F2CF}" presName="node" presStyleLbl="node1" presStyleIdx="6" presStyleCnt="7">
        <dgm:presLayoutVars>
          <dgm:bulletEnabled val="1"/>
        </dgm:presLayoutVars>
      </dgm:prSet>
      <dgm:spPr/>
      <dgm:t>
        <a:bodyPr/>
        <a:lstStyle/>
        <a:p>
          <a:endParaRPr lang="tr-TR"/>
        </a:p>
      </dgm:t>
    </dgm:pt>
  </dgm:ptLst>
  <dgm:cxnLst>
    <dgm:cxn modelId="{08C33236-240D-460D-BADE-7B59B0E1AA30}" type="presOf" srcId="{4632DA0A-87B0-4BFF-9D65-8446C08BAAA2}" destId="{49D7ED51-C69A-481B-B21B-E009818AE557}" srcOrd="0" destOrd="0" presId="urn:microsoft.com/office/officeart/2005/8/layout/default"/>
    <dgm:cxn modelId="{0CF9124E-DBD2-46F7-8AE2-669EA6DD8AEC}" srcId="{F3BB99E3-60E7-4A4C-ABC5-62204E701DE0}" destId="{3BE969FE-55E0-4DDF-B5C1-7716A89AA9E5}" srcOrd="3" destOrd="0" parTransId="{2DC8AEF3-965C-4F9E-ADDC-2595D7274307}" sibTransId="{D546A171-8DF5-4D51-9D0B-D05C4DF95BA4}"/>
    <dgm:cxn modelId="{ABACB363-94FD-40C6-A9D0-FE06C694F480}" type="presOf" srcId="{30CDA688-1E89-4786-8478-47397B93F2CF}" destId="{04FD1242-F8B5-481F-A41B-BF38611F259D}" srcOrd="0" destOrd="0" presId="urn:microsoft.com/office/officeart/2005/8/layout/default"/>
    <dgm:cxn modelId="{E20C6D87-9495-478F-8C3E-9ACE6C45A9DC}" type="presOf" srcId="{F3BB99E3-60E7-4A4C-ABC5-62204E701DE0}" destId="{12F46930-684A-4C35-9C14-CB3DF38B227A}" srcOrd="0" destOrd="0" presId="urn:microsoft.com/office/officeart/2005/8/layout/default"/>
    <dgm:cxn modelId="{307246BA-0B91-4955-A15A-5996C44FB922}" srcId="{F3BB99E3-60E7-4A4C-ABC5-62204E701DE0}" destId="{4632DA0A-87B0-4BFF-9D65-8446C08BAAA2}" srcOrd="5" destOrd="0" parTransId="{3B7B1577-6889-4302-939A-1BE53C54146B}" sibTransId="{461377F7-AE25-4A96-9185-9778A81A1372}"/>
    <dgm:cxn modelId="{8BDA4A8E-3263-4083-A6D9-F8B88EBCCD23}" srcId="{F3BB99E3-60E7-4A4C-ABC5-62204E701DE0}" destId="{7B0C2CB2-C8B8-4586-8188-8505C69AD017}" srcOrd="4" destOrd="0" parTransId="{97BF5FB2-7C5D-4C02-85AC-B37B78B6526B}" sibTransId="{CC51B76D-6382-4A6A-AABA-2A7B3C11F3E5}"/>
    <dgm:cxn modelId="{01B51A37-09AF-4FA2-B0CA-CD6206FF1632}" srcId="{F3BB99E3-60E7-4A4C-ABC5-62204E701DE0}" destId="{30CDA688-1E89-4786-8478-47397B93F2CF}" srcOrd="6" destOrd="0" parTransId="{E3AC63D7-3A8A-4950-B527-F9A262D251BF}" sibTransId="{954B7F15-4BC1-4311-B48A-3A8241EC76BB}"/>
    <dgm:cxn modelId="{C29D5065-1D29-4828-99DF-E0239E2044BC}" type="presOf" srcId="{3BE969FE-55E0-4DDF-B5C1-7716A89AA9E5}" destId="{59140E5F-4C41-412F-94A8-B1AC3C3B14CE}" srcOrd="0" destOrd="0" presId="urn:microsoft.com/office/officeart/2005/8/layout/default"/>
    <dgm:cxn modelId="{25767D2C-4B7A-4D80-A5DE-05AC359CAA2F}" srcId="{F3BB99E3-60E7-4A4C-ABC5-62204E701DE0}" destId="{BC9CB612-B496-4AAF-855F-8638861481B2}" srcOrd="0" destOrd="0" parTransId="{0E1FAE71-3C68-49AD-AE91-E763EC81C97F}" sibTransId="{76379AF7-1349-4B68-82BA-745FE8185AC3}"/>
    <dgm:cxn modelId="{D5E15346-02FF-4357-95B2-0AA31D3E77EB}" type="presOf" srcId="{7B0C2CB2-C8B8-4586-8188-8505C69AD017}" destId="{FA150901-6319-46E2-9BF7-FA972E8E8C10}" srcOrd="0" destOrd="0" presId="urn:microsoft.com/office/officeart/2005/8/layout/default"/>
    <dgm:cxn modelId="{6A4417A5-8AE2-4806-8D7A-7CA735958483}" srcId="{F3BB99E3-60E7-4A4C-ABC5-62204E701DE0}" destId="{C40A6F0B-9766-4525-A7A1-57F49126D586}" srcOrd="2" destOrd="0" parTransId="{99DB5056-9590-4E97-AE21-B6140FB17941}" sibTransId="{088D4234-FE68-4AB0-9905-830DE1C1AD16}"/>
    <dgm:cxn modelId="{712306F4-25A4-4383-9C83-6CD540704987}" type="presOf" srcId="{BC9CB612-B496-4AAF-855F-8638861481B2}" destId="{47354646-46D9-4D89-BE2B-575D8E125C24}" srcOrd="0" destOrd="0" presId="urn:microsoft.com/office/officeart/2005/8/layout/default"/>
    <dgm:cxn modelId="{956E365F-8C25-494F-AB64-54DCD57D5647}" type="presOf" srcId="{C40A6F0B-9766-4525-A7A1-57F49126D586}" destId="{75374322-EDBC-4A46-B8C5-85842D90310C}" srcOrd="0" destOrd="0" presId="urn:microsoft.com/office/officeart/2005/8/layout/default"/>
    <dgm:cxn modelId="{FA0BDB2E-450B-4E98-A9FD-CA7159CCA5DF}" srcId="{F3BB99E3-60E7-4A4C-ABC5-62204E701DE0}" destId="{2BF086FC-A94E-49A8-9374-AEBD31372AF1}" srcOrd="1" destOrd="0" parTransId="{BAA74B05-82B9-4F04-AF69-77911C3A8943}" sibTransId="{19FB376F-491C-4179-8A00-E0F98CD0E265}"/>
    <dgm:cxn modelId="{E3B9462D-AC69-454F-BC78-247F1CED563B}" type="presOf" srcId="{2BF086FC-A94E-49A8-9374-AEBD31372AF1}" destId="{46768801-A7A6-4496-97C9-E77455B88685}" srcOrd="0" destOrd="0" presId="urn:microsoft.com/office/officeart/2005/8/layout/default"/>
    <dgm:cxn modelId="{58A412A9-2B8E-49CD-84E3-0A44B15CC805}" type="presParOf" srcId="{12F46930-684A-4C35-9C14-CB3DF38B227A}" destId="{47354646-46D9-4D89-BE2B-575D8E125C24}" srcOrd="0" destOrd="0" presId="urn:microsoft.com/office/officeart/2005/8/layout/default"/>
    <dgm:cxn modelId="{19A2EFBE-A129-4239-ADFE-600BC42E0101}" type="presParOf" srcId="{12F46930-684A-4C35-9C14-CB3DF38B227A}" destId="{253BB4ED-D920-4C63-AAA6-D0AE6F5F2897}" srcOrd="1" destOrd="0" presId="urn:microsoft.com/office/officeart/2005/8/layout/default"/>
    <dgm:cxn modelId="{60E704C4-9D29-47B5-A069-B8D19483DB36}" type="presParOf" srcId="{12F46930-684A-4C35-9C14-CB3DF38B227A}" destId="{46768801-A7A6-4496-97C9-E77455B88685}" srcOrd="2" destOrd="0" presId="urn:microsoft.com/office/officeart/2005/8/layout/default"/>
    <dgm:cxn modelId="{EE9C2F09-03B9-47B5-8939-E0EB34CF035E}" type="presParOf" srcId="{12F46930-684A-4C35-9C14-CB3DF38B227A}" destId="{96E57812-BBCE-4728-9FD1-FB2F5BFC153F}" srcOrd="3" destOrd="0" presId="urn:microsoft.com/office/officeart/2005/8/layout/default"/>
    <dgm:cxn modelId="{D4A7265A-8618-4068-B5BA-2F223916D31F}" type="presParOf" srcId="{12F46930-684A-4C35-9C14-CB3DF38B227A}" destId="{75374322-EDBC-4A46-B8C5-85842D90310C}" srcOrd="4" destOrd="0" presId="urn:microsoft.com/office/officeart/2005/8/layout/default"/>
    <dgm:cxn modelId="{69E85241-1076-45C9-8D8E-4603450157C1}" type="presParOf" srcId="{12F46930-684A-4C35-9C14-CB3DF38B227A}" destId="{86D265D6-98DD-4B68-92BB-D0F283487B4A}" srcOrd="5" destOrd="0" presId="urn:microsoft.com/office/officeart/2005/8/layout/default"/>
    <dgm:cxn modelId="{0B4ECFED-012E-4A8A-9A60-08A014787459}" type="presParOf" srcId="{12F46930-684A-4C35-9C14-CB3DF38B227A}" destId="{59140E5F-4C41-412F-94A8-B1AC3C3B14CE}" srcOrd="6" destOrd="0" presId="urn:microsoft.com/office/officeart/2005/8/layout/default"/>
    <dgm:cxn modelId="{1360DE6E-7C45-4280-83A5-F8923DF2244A}" type="presParOf" srcId="{12F46930-684A-4C35-9C14-CB3DF38B227A}" destId="{A0114CCC-2DE7-4837-AD2F-6D1F6A07E4C6}" srcOrd="7" destOrd="0" presId="urn:microsoft.com/office/officeart/2005/8/layout/default"/>
    <dgm:cxn modelId="{9B0DC8AB-E002-4BA1-8E00-472320C6A399}" type="presParOf" srcId="{12F46930-684A-4C35-9C14-CB3DF38B227A}" destId="{FA150901-6319-46E2-9BF7-FA972E8E8C10}" srcOrd="8" destOrd="0" presId="urn:microsoft.com/office/officeart/2005/8/layout/default"/>
    <dgm:cxn modelId="{11152351-13B5-4691-9444-1EA963B384A1}" type="presParOf" srcId="{12F46930-684A-4C35-9C14-CB3DF38B227A}" destId="{2F6364DD-AA40-4B97-9602-2E2DBCD895DD}" srcOrd="9" destOrd="0" presId="urn:microsoft.com/office/officeart/2005/8/layout/default"/>
    <dgm:cxn modelId="{891AF4E2-7561-40E8-AD5B-8A7913BF0EDD}" type="presParOf" srcId="{12F46930-684A-4C35-9C14-CB3DF38B227A}" destId="{49D7ED51-C69A-481B-B21B-E009818AE557}" srcOrd="10" destOrd="0" presId="urn:microsoft.com/office/officeart/2005/8/layout/default"/>
    <dgm:cxn modelId="{B4FEEF1D-E214-4729-8A92-B8D3E483DC00}" type="presParOf" srcId="{12F46930-684A-4C35-9C14-CB3DF38B227A}" destId="{69AD14E3-6916-4467-83F4-8409FAEE2AB6}" srcOrd="11" destOrd="0" presId="urn:microsoft.com/office/officeart/2005/8/layout/default"/>
    <dgm:cxn modelId="{7795A83C-EB2B-4140-B5B0-EF7F4C2646A6}" type="presParOf" srcId="{12F46930-684A-4C35-9C14-CB3DF38B227A}" destId="{04FD1242-F8B5-481F-A41B-BF38611F259D}"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87FE-0C80-44CD-A7C0-FA12F647C383}">
      <dsp:nvSpPr>
        <dsp:cNvPr id="0" name=""/>
        <dsp:cNvSpPr/>
      </dsp:nvSpPr>
      <dsp:spPr>
        <a:xfrm rot="16200000">
          <a:off x="539544" y="476691"/>
          <a:ext cx="4402335" cy="4402335"/>
        </a:xfrm>
        <a:prstGeom prst="downArrow">
          <a:avLst>
            <a:gd name="adj1" fmla="val 50000"/>
            <a:gd name="adj2" fmla="val 35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solidFill>
                <a:schemeClr val="accent6">
                  <a:lumMod val="75000"/>
                </a:schemeClr>
              </a:solidFill>
            </a:rPr>
            <a:t>Peki, hangi çocuk yetiştirme biçimi bu hedeflere ulaşmamıza yardımcı olur?</a:t>
          </a:r>
          <a:endParaRPr lang="tr-TR" sz="2600" kern="1200" dirty="0"/>
        </a:p>
      </dsp:txBody>
      <dsp:txXfrm rot="16200000">
        <a:off x="539544" y="476691"/>
        <a:ext cx="4402335" cy="4402335"/>
      </dsp:txXfrm>
    </dsp:sp>
    <dsp:sp modelId="{917347F6-B8B6-4F80-9E10-7E7FD37D4A7A}">
      <dsp:nvSpPr>
        <dsp:cNvPr id="0" name=""/>
        <dsp:cNvSpPr/>
      </dsp:nvSpPr>
      <dsp:spPr>
        <a:xfrm rot="5400000">
          <a:off x="4211951" y="2060870"/>
          <a:ext cx="4402335" cy="4402335"/>
        </a:xfrm>
        <a:prstGeom prst="downArrow">
          <a:avLst>
            <a:gd name="adj1" fmla="val 50000"/>
            <a:gd name="adj2" fmla="val 35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solidFill>
                <a:srgbClr val="7030A0"/>
              </a:solidFill>
            </a:rPr>
            <a:t>Çocuklarımız için istediğimiz bu ise, bunu başarabilmemiz için nasıl davranmalıyız?</a:t>
          </a:r>
          <a:endParaRPr lang="tr-TR" sz="2600" b="1" kern="1200" dirty="0">
            <a:solidFill>
              <a:srgbClr val="7030A0"/>
            </a:solidFill>
          </a:endParaRPr>
        </a:p>
      </dsp:txBody>
      <dsp:txXfrm rot="5400000">
        <a:off x="4211951" y="2060870"/>
        <a:ext cx="4402335" cy="44023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354646-46D9-4D89-BE2B-575D8E125C24}">
      <dsp:nvSpPr>
        <dsp:cNvPr id="0" name=""/>
        <dsp:cNvSpPr/>
      </dsp:nvSpPr>
      <dsp:spPr>
        <a:xfrm>
          <a:off x="228737" y="3445"/>
          <a:ext cx="2264806" cy="135888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AŞIRI BASKICI (OTORİTER) TUTUM</a:t>
          </a:r>
          <a:endParaRPr lang="tr-TR" sz="1900" b="1" kern="1200" dirty="0">
            <a:solidFill>
              <a:schemeClr val="tx1"/>
            </a:solidFill>
          </a:endParaRPr>
        </a:p>
      </dsp:txBody>
      <dsp:txXfrm>
        <a:off x="228737" y="3445"/>
        <a:ext cx="2264806" cy="1358883"/>
      </dsp:txXfrm>
    </dsp:sp>
    <dsp:sp modelId="{46768801-A7A6-4496-97C9-E77455B88685}">
      <dsp:nvSpPr>
        <dsp:cNvPr id="0" name=""/>
        <dsp:cNvSpPr/>
      </dsp:nvSpPr>
      <dsp:spPr>
        <a:xfrm>
          <a:off x="2720024" y="3445"/>
          <a:ext cx="2264806" cy="1358883"/>
        </a:xfrm>
        <a:prstGeom prst="rect">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İLGİSİZ(DUYARSIZ) TUTUM</a:t>
          </a:r>
          <a:endParaRPr lang="tr-TR" sz="1900" b="1" kern="1200" dirty="0">
            <a:solidFill>
              <a:schemeClr val="tx1"/>
            </a:solidFill>
          </a:endParaRPr>
        </a:p>
      </dsp:txBody>
      <dsp:txXfrm>
        <a:off x="2720024" y="3445"/>
        <a:ext cx="2264806" cy="1358883"/>
      </dsp:txXfrm>
    </dsp:sp>
    <dsp:sp modelId="{75374322-EDBC-4A46-B8C5-85842D90310C}">
      <dsp:nvSpPr>
        <dsp:cNvPr id="0" name=""/>
        <dsp:cNvSpPr/>
      </dsp:nvSpPr>
      <dsp:spPr>
        <a:xfrm>
          <a:off x="5211311" y="3445"/>
          <a:ext cx="2264806" cy="1358883"/>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AŞIRI HOŞGÖRÜLÜ (İZİN VERİCİ) TUTUM</a:t>
          </a:r>
          <a:endParaRPr lang="tr-TR" sz="1900" b="1" kern="1200" dirty="0">
            <a:solidFill>
              <a:schemeClr val="tx1"/>
            </a:solidFill>
          </a:endParaRPr>
        </a:p>
      </dsp:txBody>
      <dsp:txXfrm>
        <a:off x="5211311" y="3445"/>
        <a:ext cx="2264806" cy="1358883"/>
      </dsp:txXfrm>
    </dsp:sp>
    <dsp:sp modelId="{59140E5F-4C41-412F-94A8-B1AC3C3B14CE}">
      <dsp:nvSpPr>
        <dsp:cNvPr id="0" name=""/>
        <dsp:cNvSpPr/>
      </dsp:nvSpPr>
      <dsp:spPr>
        <a:xfrm>
          <a:off x="228737" y="1588810"/>
          <a:ext cx="2264806" cy="1358883"/>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TUTARSIZ(KARARSIZ) TUTUM</a:t>
          </a:r>
          <a:endParaRPr lang="tr-TR" sz="1900" b="1" kern="1200" dirty="0">
            <a:solidFill>
              <a:schemeClr val="tx1"/>
            </a:solidFill>
          </a:endParaRPr>
        </a:p>
      </dsp:txBody>
      <dsp:txXfrm>
        <a:off x="228737" y="1588810"/>
        <a:ext cx="2264806" cy="1358883"/>
      </dsp:txXfrm>
    </dsp:sp>
    <dsp:sp modelId="{FA150901-6319-46E2-9BF7-FA972E8E8C10}">
      <dsp:nvSpPr>
        <dsp:cNvPr id="0" name=""/>
        <dsp:cNvSpPr/>
      </dsp:nvSpPr>
      <dsp:spPr>
        <a:xfrm>
          <a:off x="2720024" y="1588810"/>
          <a:ext cx="2264806" cy="1358883"/>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AŞIRI KORUYUCU TUTUM</a:t>
          </a:r>
          <a:endParaRPr lang="tr-TR" sz="1900" b="1" kern="1200" dirty="0">
            <a:solidFill>
              <a:schemeClr val="tx1"/>
            </a:solidFill>
          </a:endParaRPr>
        </a:p>
      </dsp:txBody>
      <dsp:txXfrm>
        <a:off x="2720024" y="1588810"/>
        <a:ext cx="2264806" cy="1358883"/>
      </dsp:txXfrm>
    </dsp:sp>
    <dsp:sp modelId="{49D7ED51-C69A-481B-B21B-E009818AE557}">
      <dsp:nvSpPr>
        <dsp:cNvPr id="0" name=""/>
        <dsp:cNvSpPr/>
      </dsp:nvSpPr>
      <dsp:spPr>
        <a:xfrm>
          <a:off x="5211311" y="1588810"/>
          <a:ext cx="2264806" cy="1358883"/>
        </a:xfrm>
        <a:prstGeom prst="rect">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MÜKEMMELLİYETÇİ TUTUM</a:t>
          </a:r>
          <a:endParaRPr lang="tr-TR" sz="1900" b="1" kern="1200" dirty="0">
            <a:solidFill>
              <a:schemeClr val="tx1"/>
            </a:solidFill>
          </a:endParaRPr>
        </a:p>
      </dsp:txBody>
      <dsp:txXfrm>
        <a:off x="5211311" y="1588810"/>
        <a:ext cx="2264806" cy="1358883"/>
      </dsp:txXfrm>
    </dsp:sp>
    <dsp:sp modelId="{04FD1242-F8B5-481F-A41B-BF38611F259D}">
      <dsp:nvSpPr>
        <dsp:cNvPr id="0" name=""/>
        <dsp:cNvSpPr/>
      </dsp:nvSpPr>
      <dsp:spPr>
        <a:xfrm>
          <a:off x="2720024" y="3174174"/>
          <a:ext cx="2264806" cy="135888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DEMOKRATİK TUTUM</a:t>
          </a:r>
          <a:endParaRPr lang="tr-TR" sz="1900" b="1" kern="1200" dirty="0">
            <a:solidFill>
              <a:schemeClr val="tx1"/>
            </a:solidFill>
          </a:endParaRPr>
        </a:p>
      </dsp:txBody>
      <dsp:txXfrm>
        <a:off x="2720024" y="3174174"/>
        <a:ext cx="2264806" cy="135888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Layout" Target="../diagrams/layout1.xml"/><Relationship Id="rId7"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hyperlink" Target="https://tegm.meb.gov.tr/dosya/okuloncesi/Annebaba%20Tutumlar%C4%B1.pdf" TargetMode="External"/><Relationship Id="rId2" Type="http://schemas.openxmlformats.org/officeDocument/2006/relationships/hyperlink" Target="https://slideplayer.biz.tr/slide/3663443/" TargetMode="External"/><Relationship Id="rId1" Type="http://schemas.openxmlformats.org/officeDocument/2006/relationships/slideLayout" Target="../slideLayouts/slideLayout7.xml"/><Relationship Id="rId5" Type="http://schemas.openxmlformats.org/officeDocument/2006/relationships/hyperlink" Target="https://www.rehberlikservisi.net/tag/anne-baba-tutumlari/" TargetMode="External"/><Relationship Id="rId4" Type="http://schemas.openxmlformats.org/officeDocument/2006/relationships/hyperlink" Target="https://kisiselbasari.com/aile-psikolojisi-ve-anne-baba-egitimi-seminer-sunulari-slaytlari.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3"/>
          <p:cNvPicPr>
            <a:picLocks noChangeAspect="1"/>
          </p:cNvPicPr>
          <p:nvPr/>
        </p:nvPicPr>
        <p:blipFill>
          <a:blip r:embed="rId2" cstate="print">
            <a:duotone>
              <a:prstClr val="black"/>
              <a:schemeClr val="accent5">
                <a:tint val="45000"/>
                <a:satMod val="400000"/>
              </a:schemeClr>
            </a:duotone>
            <a:lum bright="-26000" contrast="-19000"/>
          </a:blip>
          <a:srcRect t="19991"/>
          <a:stretch>
            <a:fillRect/>
          </a:stretch>
        </p:blipFill>
        <p:spPr bwMode="auto">
          <a:xfrm>
            <a:off x="0" y="0"/>
            <a:ext cx="9144000" cy="6896100"/>
          </a:xfrm>
          <a:prstGeom prst="rect">
            <a:avLst/>
          </a:prstGeom>
          <a:noFill/>
          <a:ln w="9525">
            <a:noFill/>
            <a:miter lim="800000"/>
            <a:headEnd/>
            <a:tailEnd/>
          </a:ln>
          <a:effectLst>
            <a:outerShdw blurRad="711200" dist="635000" dir="7680000" algn="ctr" rotWithShape="0">
              <a:srgbClr val="000000">
                <a:alpha val="23000"/>
              </a:srgbClr>
            </a:outerShdw>
          </a:effectLst>
          <a:scene3d>
            <a:camera prst="orthographicFront"/>
            <a:lightRig rig="threePt" dir="t"/>
          </a:scene3d>
          <a:sp3d extrusionH="76200" contourW="12700" prstMaterial="metal">
            <a:bevelT/>
            <a:bevelB w="139700" prst="cross"/>
            <a:extrusionClr>
              <a:srgbClr val="0070C0"/>
            </a:extrusionClr>
            <a:contourClr>
              <a:srgbClr val="0070C0"/>
            </a:contourClr>
          </a:sp3d>
        </p:spPr>
      </p:pic>
      <p:sp>
        <p:nvSpPr>
          <p:cNvPr id="6" name="Dikdörtgen 5"/>
          <p:cNvSpPr/>
          <p:nvPr/>
        </p:nvSpPr>
        <p:spPr>
          <a:xfrm>
            <a:off x="2843808" y="1340768"/>
            <a:ext cx="46037" cy="380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027" name="Picture 3" descr="C:\Users\HAMİDE\Desktop\LOGO.jpg"/>
          <p:cNvPicPr>
            <a:picLocks noChangeAspect="1" noChangeArrowheads="1"/>
          </p:cNvPicPr>
          <p:nvPr/>
        </p:nvPicPr>
        <p:blipFill>
          <a:blip r:embed="rId3" cstate="print"/>
          <a:srcRect/>
          <a:stretch>
            <a:fillRect/>
          </a:stretch>
        </p:blipFill>
        <p:spPr bwMode="auto">
          <a:xfrm>
            <a:off x="221260" y="1988840"/>
            <a:ext cx="2433861" cy="2376264"/>
          </a:xfrm>
          <a:prstGeom prst="rect">
            <a:avLst/>
          </a:prstGeom>
          <a:noFill/>
        </p:spPr>
      </p:pic>
      <p:sp>
        <p:nvSpPr>
          <p:cNvPr id="10" name="Metin kutusu 6"/>
          <p:cNvSpPr txBox="1">
            <a:spLocks noChangeArrowheads="1"/>
          </p:cNvSpPr>
          <p:nvPr/>
        </p:nvSpPr>
        <p:spPr bwMode="auto">
          <a:xfrm>
            <a:off x="2987824" y="2132856"/>
            <a:ext cx="6156176" cy="738664"/>
          </a:xfrm>
          <a:prstGeom prst="rect">
            <a:avLst/>
          </a:prstGeom>
          <a:noFill/>
          <a:ln w="9525">
            <a:noFill/>
            <a:miter lim="800000"/>
            <a:headEnd/>
            <a:tailEnd/>
          </a:ln>
        </p:spPr>
        <p:txBody>
          <a:bodyPr wrap="square">
            <a:spAutoFit/>
          </a:bodyPr>
          <a:lstStyle/>
          <a:p>
            <a:r>
              <a:rPr lang="tr-TR" dirty="0">
                <a:solidFill>
                  <a:schemeClr val="bg1"/>
                </a:solidFill>
              </a:rPr>
              <a:t>SUNUM</a:t>
            </a:r>
          </a:p>
          <a:p>
            <a:r>
              <a:rPr lang="tr-TR" sz="2400" b="1" dirty="0" smtClean="0">
                <a:solidFill>
                  <a:schemeClr val="bg1"/>
                </a:solidFill>
              </a:rPr>
              <a:t>KIRIKKALE REHBERLİK </a:t>
            </a:r>
            <a:r>
              <a:rPr lang="tr-TR" sz="2400" b="1" dirty="0">
                <a:solidFill>
                  <a:schemeClr val="bg1"/>
                </a:solidFill>
              </a:rPr>
              <a:t>VE ARAŞTIRMA MERKEZİ</a:t>
            </a:r>
          </a:p>
        </p:txBody>
      </p:sp>
      <p:sp>
        <p:nvSpPr>
          <p:cNvPr id="11" name="Metin kutusu 9"/>
          <p:cNvSpPr txBox="1">
            <a:spLocks noChangeArrowheads="1"/>
          </p:cNvSpPr>
          <p:nvPr/>
        </p:nvSpPr>
        <p:spPr bwMode="auto">
          <a:xfrm>
            <a:off x="3059832" y="3861048"/>
            <a:ext cx="6315075" cy="1108075"/>
          </a:xfrm>
          <a:prstGeom prst="rect">
            <a:avLst/>
          </a:prstGeom>
          <a:noFill/>
          <a:ln w="9525">
            <a:noFill/>
            <a:miter lim="800000"/>
            <a:headEnd/>
            <a:tailEnd/>
          </a:ln>
        </p:spPr>
        <p:txBody>
          <a:bodyPr>
            <a:spAutoFit/>
          </a:bodyPr>
          <a:lstStyle/>
          <a:p>
            <a:r>
              <a:rPr lang="tr-TR" dirty="0">
                <a:solidFill>
                  <a:schemeClr val="bg1"/>
                </a:solidFill>
              </a:rPr>
              <a:t>SUNUM KONUSU</a:t>
            </a:r>
          </a:p>
          <a:p>
            <a:r>
              <a:rPr lang="tr-TR" sz="2400" b="1" dirty="0">
                <a:solidFill>
                  <a:schemeClr val="bg1"/>
                </a:solidFill>
              </a:rPr>
              <a:t>ANNE BABA TUTUMLARI</a:t>
            </a:r>
          </a:p>
          <a:p>
            <a:endParaRPr lang="tr-TR" sz="2400" b="1" dirty="0">
              <a:solidFill>
                <a:schemeClr val="bg1"/>
              </a:solidFill>
            </a:endParaRPr>
          </a:p>
        </p:txBody>
      </p:sp>
      <p:pic>
        <p:nvPicPr>
          <p:cNvPr id="12" name="11 Resim" descr="family.gif"/>
          <p:cNvPicPr>
            <a:picLocks noChangeAspect="1"/>
          </p:cNvPicPr>
          <p:nvPr/>
        </p:nvPicPr>
        <p:blipFill>
          <a:blip r:embed="rId4" cstate="print"/>
          <a:stretch>
            <a:fillRect/>
          </a:stretch>
        </p:blipFill>
        <p:spPr>
          <a:xfrm>
            <a:off x="5133975" y="3914775"/>
            <a:ext cx="4010025" cy="2943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4" name="Picture 4" descr="LiveImages%5CECizgi%5C%DDND%DDRME%5C%DDND%DDRME1"/>
          <p:cNvPicPr>
            <a:picLocks noGrp="1" noChangeAspect="1" noChangeArrowheads="1"/>
          </p:cNvPicPr>
          <p:nvPr>
            <p:ph idx="1"/>
          </p:nvPr>
        </p:nvPicPr>
        <p:blipFill>
          <a:blip r:embed="rId2" cstate="print"/>
          <a:srcRect/>
          <a:stretch>
            <a:fillRect/>
          </a:stretch>
        </p:blipFill>
        <p:spPr>
          <a:xfrm>
            <a:off x="5076056" y="4581128"/>
            <a:ext cx="3456383" cy="20480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4 Dikdörtgen"/>
          <p:cNvSpPr/>
          <p:nvPr/>
        </p:nvSpPr>
        <p:spPr>
          <a:xfrm>
            <a:off x="251520" y="260648"/>
            <a:ext cx="8640960" cy="4832092"/>
          </a:xfrm>
          <a:prstGeom prst="rect">
            <a:avLst/>
          </a:prstGeom>
        </p:spPr>
        <p:txBody>
          <a:bodyPr wrap="square">
            <a:spAutoFit/>
          </a:bodyPr>
          <a:lstStyle/>
          <a:p>
            <a:pPr>
              <a:buFont typeface="Wingdings" pitchFamily="2" charset="2"/>
              <a:buChar char="v"/>
            </a:pPr>
            <a:r>
              <a:rPr lang="tr-TR" sz="2800" dirty="0" smtClean="0"/>
              <a:t>İlgisiz anne-babalar çocuğun isteklerine karşı herhangi bir sınırlama getirmezler ve onun istek ve gereksinimlerine karşı </a:t>
            </a:r>
            <a:r>
              <a:rPr lang="tr-TR" sz="2800" b="1" dirty="0" smtClean="0">
                <a:solidFill>
                  <a:srgbClr val="FF0066"/>
                </a:solidFill>
              </a:rPr>
              <a:t>kayıtsız</a:t>
            </a:r>
            <a:r>
              <a:rPr lang="tr-TR" sz="2800" dirty="0" smtClean="0"/>
              <a:t> davranırlar.</a:t>
            </a:r>
          </a:p>
          <a:p>
            <a:pPr>
              <a:buFont typeface="Wingdings" pitchFamily="2" charset="2"/>
              <a:buChar char="v"/>
            </a:pPr>
            <a:r>
              <a:rPr lang="tr-TR" sz="2800" dirty="0" smtClean="0"/>
              <a:t>Çocuklarını </a:t>
            </a:r>
            <a:r>
              <a:rPr lang="tr-TR" sz="2800" dirty="0" smtClean="0">
                <a:solidFill>
                  <a:srgbClr val="FF0066"/>
                </a:solidFill>
              </a:rPr>
              <a:t>önemsemezler</a:t>
            </a:r>
            <a:r>
              <a:rPr lang="tr-TR" sz="2800" dirty="0" smtClean="0"/>
              <a:t> ve onların ihtiyaçlarını</a:t>
            </a:r>
            <a:r>
              <a:rPr lang="tr-TR" sz="2800" dirty="0" smtClean="0">
                <a:solidFill>
                  <a:srgbClr val="FF0066"/>
                </a:solidFill>
              </a:rPr>
              <a:t> </a:t>
            </a:r>
            <a:r>
              <a:rPr lang="tr-TR" sz="2800" b="1" dirty="0" smtClean="0">
                <a:solidFill>
                  <a:srgbClr val="FF0066"/>
                </a:solidFill>
              </a:rPr>
              <a:t>görmezden gelirler.</a:t>
            </a:r>
            <a:endParaRPr lang="tr-TR" sz="2800" dirty="0" smtClean="0"/>
          </a:p>
          <a:p>
            <a:pPr>
              <a:buFont typeface="Wingdings" pitchFamily="2" charset="2"/>
              <a:buChar char="v"/>
            </a:pPr>
            <a:r>
              <a:rPr lang="tr-TR" sz="2800" dirty="0" smtClean="0"/>
              <a:t>Bu ailelerde yetişen çocuklar:</a:t>
            </a:r>
          </a:p>
          <a:p>
            <a:r>
              <a:rPr lang="tr-TR" sz="2800" dirty="0" smtClean="0"/>
              <a:t>        -zamanla olumsuz davranışlar göstermeye başlarlar.</a:t>
            </a:r>
          </a:p>
          <a:p>
            <a:r>
              <a:rPr lang="tr-TR" sz="2800" dirty="0" smtClean="0"/>
              <a:t>         -dikkat çekmeye ve çevreye varlığını ispatlamaya çalışırlar.</a:t>
            </a:r>
          </a:p>
          <a:p>
            <a:r>
              <a:rPr lang="tr-TR" sz="2800" dirty="0" smtClean="0"/>
              <a:t>        - saldırgan, iletişim sorunları yaşayan ve özgüveni düşük bireyler olabilirler.</a:t>
            </a:r>
            <a:endParaRPr lang="tr-T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lumMod val="75000"/>
                  </a:schemeClr>
                </a:solidFill>
              </a:rPr>
              <a:t>İLGİSİZ BİR AİLEDE YETİŞEN ÇOCUKLARIN ÖZELLİKLERİ</a:t>
            </a:r>
            <a:endParaRPr lang="tr-TR" b="1" dirty="0">
              <a:solidFill>
                <a:schemeClr val="tx2">
                  <a:lumMod val="75000"/>
                </a:schemeClr>
              </a:solidFill>
            </a:endParaRPr>
          </a:p>
        </p:txBody>
      </p:sp>
      <p:sp>
        <p:nvSpPr>
          <p:cNvPr id="3" name="2 İçerik Yer Tutucusu"/>
          <p:cNvSpPr>
            <a:spLocks noGrp="1"/>
          </p:cNvSpPr>
          <p:nvPr>
            <p:ph idx="1"/>
          </p:nvPr>
        </p:nvSpPr>
        <p:spPr/>
        <p:txBody>
          <a:bodyPr>
            <a:normAutofit fontScale="70000" lnSpcReduction="20000"/>
          </a:bodyPr>
          <a:lstStyle/>
          <a:p>
            <a:pPr algn="just"/>
            <a:r>
              <a:rPr lang="tr-TR" b="1" dirty="0" smtClean="0">
                <a:solidFill>
                  <a:schemeClr val="accent2">
                    <a:lumMod val="75000"/>
                  </a:schemeClr>
                </a:solidFill>
              </a:rPr>
              <a:t>Çocuk dikkat çekmek için etrafına zarar verebilir,</a:t>
            </a:r>
          </a:p>
          <a:p>
            <a:pPr algn="just"/>
            <a:r>
              <a:rPr lang="tr-TR" b="1" dirty="0" smtClean="0">
                <a:solidFill>
                  <a:schemeClr val="accent2">
                    <a:lumMod val="75000"/>
                  </a:schemeClr>
                </a:solidFill>
              </a:rPr>
              <a:t>İnsanlarla ilişki kuramaması sonucu sosyal gelişmesinde gecikme ve saldırganlık sergileyebilir,</a:t>
            </a:r>
          </a:p>
          <a:p>
            <a:pPr algn="just"/>
            <a:r>
              <a:rPr lang="tr-TR" b="1" dirty="0" smtClean="0">
                <a:solidFill>
                  <a:schemeClr val="accent2">
                    <a:lumMod val="75000"/>
                  </a:schemeClr>
                </a:solidFill>
              </a:rPr>
              <a:t>Sözlü iletişim yetersizliğinden dolayı </a:t>
            </a:r>
            <a:r>
              <a:rPr lang="tr-TR" b="1" i="1" dirty="0" smtClean="0">
                <a:solidFill>
                  <a:schemeClr val="accent2">
                    <a:lumMod val="75000"/>
                  </a:schemeClr>
                </a:solidFill>
              </a:rPr>
              <a:t>dil gelişiminde gecikme</a:t>
            </a:r>
            <a:r>
              <a:rPr lang="tr-TR" b="1" dirty="0" smtClean="0">
                <a:solidFill>
                  <a:schemeClr val="accent2">
                    <a:lumMod val="75000"/>
                  </a:schemeClr>
                </a:solidFill>
              </a:rPr>
              <a:t>, konuşma bozuklukları ortaya çıkabilir,</a:t>
            </a:r>
          </a:p>
          <a:p>
            <a:pPr algn="just"/>
            <a:r>
              <a:rPr lang="tr-TR" b="1" dirty="0" smtClean="0">
                <a:solidFill>
                  <a:schemeClr val="accent2">
                    <a:lumMod val="75000"/>
                  </a:schemeClr>
                </a:solidFill>
              </a:rPr>
              <a:t>Özgüven sorunu yaşayıp tamamen </a:t>
            </a:r>
            <a:r>
              <a:rPr lang="tr-TR" b="1" i="1" dirty="0" smtClean="0">
                <a:solidFill>
                  <a:schemeClr val="accent2">
                    <a:lumMod val="75000"/>
                  </a:schemeClr>
                </a:solidFill>
              </a:rPr>
              <a:t>içedönük</a:t>
            </a:r>
            <a:r>
              <a:rPr lang="tr-TR" b="1" dirty="0" smtClean="0">
                <a:solidFill>
                  <a:schemeClr val="accent2">
                    <a:lumMod val="75000"/>
                  </a:schemeClr>
                </a:solidFill>
              </a:rPr>
              <a:t> olabilir,</a:t>
            </a:r>
          </a:p>
          <a:p>
            <a:pPr algn="just"/>
            <a:r>
              <a:rPr lang="tr-TR" b="1" dirty="0" smtClean="0">
                <a:solidFill>
                  <a:schemeClr val="accent2">
                    <a:lumMod val="75000"/>
                  </a:schemeClr>
                </a:solidFill>
              </a:rPr>
              <a:t>Hayattan ve kendisinden beklentisi olmaz. Kendini günlük olayların akışına bırakıp, anlık doyumlarla yetinir.</a:t>
            </a:r>
          </a:p>
          <a:p>
            <a:pPr algn="just"/>
            <a:r>
              <a:rPr lang="tr-TR" altLang="en-US" b="1" dirty="0" smtClean="0">
                <a:solidFill>
                  <a:srgbClr val="7030A0"/>
                </a:solidFill>
              </a:rPr>
              <a:t>Yine ilgisiz ailelerin çocukları incelendiğinde,iç tepkileriyle hareket eden,okula karşı ilgisiz zamanını boşa harcayan ailesinin onaylamadığı arkadaşlar edinen,içki ve sigaraya başlamış veya başlamaya eğilimli çocuklar oldukları saptanmıştır.Araştırmalara göre,çocukların ileriki yaşlarda engellenmeye karşı hoşgörüsüz oldukları ve sık sık suç işledikleri görülmüştür.</a:t>
            </a:r>
            <a:endParaRPr lang="tr-TR" b="1" dirty="0" smtClean="0">
              <a:solidFill>
                <a:srgbClr val="7030A0"/>
              </a:solidFill>
            </a:endParaRP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cs typeface="Arial" charset="0"/>
              </a:rPr>
              <a:t>KİŞİLİK GELİŞİMİ ÜZERİNDEKİ ETKİLERİ </a:t>
            </a:r>
            <a:br>
              <a:rPr lang="tr-TR" b="1" dirty="0" smtClean="0">
                <a:solidFill>
                  <a:srgbClr val="7030A0"/>
                </a:solidFill>
                <a:cs typeface="Arial" charset="0"/>
              </a:rPr>
            </a:br>
            <a:endParaRPr lang="tr-TR" dirty="0">
              <a:solidFill>
                <a:srgbClr val="7030A0"/>
              </a:solidFill>
            </a:endParaRPr>
          </a:p>
        </p:txBody>
      </p:sp>
      <p:sp>
        <p:nvSpPr>
          <p:cNvPr id="3" name="2 İçerik Yer Tutucusu"/>
          <p:cNvSpPr>
            <a:spLocks noGrp="1"/>
          </p:cNvSpPr>
          <p:nvPr>
            <p:ph idx="1"/>
          </p:nvPr>
        </p:nvSpPr>
        <p:spPr/>
        <p:txBody>
          <a:bodyPr>
            <a:normAutofit fontScale="92500" lnSpcReduction="10000"/>
          </a:bodyPr>
          <a:lstStyle/>
          <a:p>
            <a:pPr>
              <a:lnSpc>
                <a:spcPct val="80000"/>
              </a:lnSpc>
              <a:buFont typeface="Wingdings" pitchFamily="2" charset="2"/>
              <a:buChar char="Ø"/>
            </a:pPr>
            <a:r>
              <a:rPr lang="tr-TR" b="1" dirty="0" smtClean="0">
                <a:solidFill>
                  <a:schemeClr val="bg2">
                    <a:lumMod val="25000"/>
                  </a:schemeClr>
                </a:solidFill>
                <a:cs typeface="Times New Roman" pitchFamily="18" charset="0"/>
              </a:rPr>
              <a:t>Okula ilgisizlik</a:t>
            </a:r>
            <a:endParaRPr lang="tr-TR" b="1" dirty="0" smtClean="0">
              <a:solidFill>
                <a:schemeClr val="bg2">
                  <a:lumMod val="25000"/>
                </a:schemeClr>
              </a:solidFill>
            </a:endParaRPr>
          </a:p>
          <a:p>
            <a:pPr>
              <a:lnSpc>
                <a:spcPct val="80000"/>
              </a:lnSpc>
              <a:buFont typeface="Wingdings" pitchFamily="2" charset="2"/>
              <a:buChar char="Ø"/>
            </a:pPr>
            <a:r>
              <a:rPr lang="tr-TR" b="1" dirty="0" smtClean="0">
                <a:solidFill>
                  <a:schemeClr val="bg2">
                    <a:lumMod val="25000"/>
                  </a:schemeClr>
                </a:solidFill>
                <a:cs typeface="Times New Roman" pitchFamily="18" charset="0"/>
              </a:rPr>
              <a:t>Zamanı iyi değerlendirememe</a:t>
            </a:r>
            <a:endParaRPr lang="tr-TR" b="1" dirty="0" smtClean="0">
              <a:solidFill>
                <a:schemeClr val="bg2">
                  <a:lumMod val="25000"/>
                </a:schemeClr>
              </a:solidFill>
            </a:endParaRPr>
          </a:p>
          <a:p>
            <a:pPr>
              <a:lnSpc>
                <a:spcPct val="80000"/>
              </a:lnSpc>
              <a:buFont typeface="Wingdings" pitchFamily="2" charset="2"/>
              <a:buChar char="Ø"/>
            </a:pPr>
            <a:r>
              <a:rPr lang="tr-TR" b="1" dirty="0" smtClean="0">
                <a:solidFill>
                  <a:schemeClr val="bg2">
                    <a:lumMod val="25000"/>
                  </a:schemeClr>
                </a:solidFill>
                <a:cs typeface="Times New Roman" pitchFamily="18" charset="0"/>
              </a:rPr>
              <a:t>Yanlış arkadaşlıklar kurma</a:t>
            </a:r>
            <a:endParaRPr lang="tr-TR" b="1" dirty="0" smtClean="0">
              <a:solidFill>
                <a:schemeClr val="bg2">
                  <a:lumMod val="25000"/>
                </a:schemeClr>
              </a:solidFill>
            </a:endParaRPr>
          </a:p>
          <a:p>
            <a:pPr>
              <a:lnSpc>
                <a:spcPct val="80000"/>
              </a:lnSpc>
              <a:buFont typeface="Wingdings" pitchFamily="2" charset="2"/>
              <a:buChar char="Ø"/>
            </a:pPr>
            <a:r>
              <a:rPr lang="tr-TR" b="1" dirty="0" smtClean="0">
                <a:solidFill>
                  <a:schemeClr val="bg2">
                    <a:lumMod val="25000"/>
                  </a:schemeClr>
                </a:solidFill>
                <a:cs typeface="Times New Roman" pitchFamily="18" charset="0"/>
              </a:rPr>
              <a:t> Zararlı alışkanlıklara başlama eğilimi</a:t>
            </a:r>
            <a:endParaRPr lang="tr-TR" b="1" dirty="0" smtClean="0">
              <a:solidFill>
                <a:schemeClr val="bg2">
                  <a:lumMod val="25000"/>
                </a:schemeClr>
              </a:solidFill>
            </a:endParaRPr>
          </a:p>
          <a:p>
            <a:pPr>
              <a:lnSpc>
                <a:spcPct val="80000"/>
              </a:lnSpc>
              <a:buFont typeface="Wingdings" pitchFamily="2" charset="2"/>
              <a:buChar char="Ø"/>
            </a:pPr>
            <a:r>
              <a:rPr lang="tr-TR" b="1" dirty="0" smtClean="0">
                <a:solidFill>
                  <a:schemeClr val="bg2">
                    <a:lumMod val="25000"/>
                  </a:schemeClr>
                </a:solidFill>
                <a:cs typeface="Times New Roman" pitchFamily="18" charset="0"/>
              </a:rPr>
              <a:t>Kural tanımama </a:t>
            </a:r>
          </a:p>
          <a:p>
            <a:pPr algn="just">
              <a:lnSpc>
                <a:spcPct val="80000"/>
              </a:lnSpc>
              <a:buFont typeface="Wingdings" pitchFamily="2" charset="2"/>
              <a:buChar char="Ø"/>
            </a:pPr>
            <a:r>
              <a:rPr lang="tr-TR" b="1" dirty="0" smtClean="0">
                <a:solidFill>
                  <a:schemeClr val="bg2">
                    <a:lumMod val="25000"/>
                  </a:schemeClr>
                </a:solidFill>
                <a:cs typeface="Times New Roman" pitchFamily="18" charset="0"/>
              </a:rPr>
              <a:t>Suç işlemeye eğilimli olma</a:t>
            </a:r>
            <a:endParaRPr lang="tr-TR" b="1" dirty="0" smtClean="0">
              <a:solidFill>
                <a:schemeClr val="bg2">
                  <a:lumMod val="25000"/>
                </a:schemeClr>
              </a:solidFill>
            </a:endParaRPr>
          </a:p>
          <a:p>
            <a:pPr algn="just">
              <a:lnSpc>
                <a:spcPct val="80000"/>
              </a:lnSpc>
              <a:buFont typeface="Wingdings" pitchFamily="2" charset="2"/>
              <a:buChar char="Ø"/>
            </a:pPr>
            <a:r>
              <a:rPr lang="tr-TR" b="1" dirty="0" smtClean="0">
                <a:solidFill>
                  <a:schemeClr val="bg2">
                    <a:lumMod val="25000"/>
                  </a:schemeClr>
                </a:solidFill>
                <a:cs typeface="Times New Roman" pitchFamily="18" charset="0"/>
              </a:rPr>
              <a:t>Uzun vadeli planlar yapamama</a:t>
            </a:r>
            <a:endParaRPr lang="tr-TR" b="1" dirty="0" smtClean="0">
              <a:solidFill>
                <a:schemeClr val="bg2">
                  <a:lumMod val="25000"/>
                </a:schemeClr>
              </a:solidFill>
            </a:endParaRPr>
          </a:p>
          <a:p>
            <a:pPr algn="just">
              <a:lnSpc>
                <a:spcPct val="80000"/>
              </a:lnSpc>
              <a:buFont typeface="Wingdings" pitchFamily="2" charset="2"/>
              <a:buChar char="Ø"/>
            </a:pPr>
            <a:r>
              <a:rPr lang="tr-TR" b="1" dirty="0" smtClean="0">
                <a:solidFill>
                  <a:schemeClr val="bg2">
                    <a:lumMod val="25000"/>
                  </a:schemeClr>
                </a:solidFill>
                <a:cs typeface="Times New Roman" pitchFamily="18" charset="0"/>
              </a:rPr>
              <a:t>Başına buyruk yaşama ve evden ayrılma</a:t>
            </a:r>
            <a:endParaRPr lang="tr-TR" b="1" dirty="0" smtClean="0">
              <a:solidFill>
                <a:schemeClr val="bg2">
                  <a:lumMod val="25000"/>
                </a:schemeClr>
              </a:solidFill>
            </a:endParaRPr>
          </a:p>
          <a:p>
            <a:pPr algn="just">
              <a:lnSpc>
                <a:spcPct val="80000"/>
              </a:lnSpc>
              <a:buFont typeface="Wingdings" pitchFamily="2" charset="2"/>
              <a:buChar char="Ø"/>
            </a:pPr>
            <a:r>
              <a:rPr lang="tr-TR" b="1" dirty="0" smtClean="0">
                <a:solidFill>
                  <a:schemeClr val="bg2">
                    <a:lumMod val="25000"/>
                  </a:schemeClr>
                </a:solidFill>
                <a:cs typeface="Times New Roman" pitchFamily="18" charset="0"/>
              </a:rPr>
              <a:t>Yanlış davranışlara yönelme</a:t>
            </a:r>
            <a:endParaRPr lang="tr-TR" b="1" dirty="0" smtClean="0">
              <a:solidFill>
                <a:schemeClr val="bg2">
                  <a:lumMod val="25000"/>
                </a:schemeClr>
              </a:solidFill>
            </a:endParaRPr>
          </a:p>
          <a:p>
            <a:pPr algn="just">
              <a:lnSpc>
                <a:spcPct val="80000"/>
              </a:lnSpc>
              <a:buFont typeface="Wingdings" pitchFamily="2" charset="2"/>
              <a:buChar char="Ø"/>
            </a:pPr>
            <a:r>
              <a:rPr lang="tr-TR" b="1" dirty="0" smtClean="0">
                <a:solidFill>
                  <a:schemeClr val="bg2">
                    <a:lumMod val="25000"/>
                  </a:schemeClr>
                </a:solidFill>
                <a:cs typeface="Times New Roman" pitchFamily="18" charset="0"/>
              </a:rPr>
              <a:t>Okulu bırakıp, erken yaşta çalışmaya başlama</a:t>
            </a:r>
            <a:r>
              <a:rPr lang="tr-TR" b="1" dirty="0" smtClean="0">
                <a:solidFill>
                  <a:schemeClr val="bg2">
                    <a:lumMod val="25000"/>
                  </a:schemeClr>
                </a:solidFill>
              </a:rPr>
              <a:t> görülebilir.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D51B78"/>
                </a:solidFill>
              </a:rPr>
              <a:t>AŞIRI HOŞGÖRÜLÜ (İZİN VERİCİ)TUTUM</a:t>
            </a:r>
            <a:endParaRPr lang="tr-TR" b="1" dirty="0">
              <a:solidFill>
                <a:srgbClr val="D51B78"/>
              </a:solidFill>
            </a:endParaRPr>
          </a:p>
        </p:txBody>
      </p:sp>
      <p:pic>
        <p:nvPicPr>
          <p:cNvPr id="4" name="Picture 2" descr="AŞIRI HOŞGÖRÜLÜ  AİLE RESİMLERİ ile ilgili görsel sonucu"/>
          <p:cNvPicPr>
            <a:picLocks noGrp="1" noChangeAspect="1" noChangeArrowheads="1"/>
          </p:cNvPicPr>
          <p:nvPr>
            <p:ph idx="1"/>
          </p:nvPr>
        </p:nvPicPr>
        <p:blipFill>
          <a:blip r:embed="rId2" cstate="print"/>
          <a:srcRect/>
          <a:stretch>
            <a:fillRect/>
          </a:stretch>
        </p:blipFill>
        <p:spPr bwMode="auto">
          <a:xfrm>
            <a:off x="323528" y="1340768"/>
            <a:ext cx="8424936" cy="5266095"/>
          </a:xfrm>
          <a:prstGeom prst="rect">
            <a:avLst/>
          </a:prstGeom>
          <a:noFill/>
          <a:ln w="9525">
            <a:noFill/>
            <a:miter lim="800000"/>
            <a:headEnd/>
            <a:tailEnd/>
          </a:ln>
        </p:spPr>
      </p:pic>
      <p:sp>
        <p:nvSpPr>
          <p:cNvPr id="5" name="2 İçerik Yer Tutucusu"/>
          <p:cNvSpPr txBox="1">
            <a:spLocks/>
          </p:cNvSpPr>
          <p:nvPr/>
        </p:nvSpPr>
        <p:spPr>
          <a:xfrm>
            <a:off x="5148064" y="2564904"/>
            <a:ext cx="3610744" cy="356125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5865515"/>
          </a:xfrm>
        </p:spPr>
        <p:txBody>
          <a:bodyPr>
            <a:noAutofit/>
          </a:bodyPr>
          <a:lstStyle/>
          <a:p>
            <a:r>
              <a:rPr lang="tr-TR" sz="2400" dirty="0" smtClean="0"/>
              <a:t>Bu tutuma sahip anne babalar çocuklarının isteklerini mantıklı olmasa bile yerine getiriler ve kendi isteklerinden çok çocuğun istekleri ön plana çıkar.</a:t>
            </a:r>
          </a:p>
          <a:p>
            <a:r>
              <a:rPr lang="tr-TR" sz="2400" dirty="0" smtClean="0"/>
              <a:t>Çocuğa herhangi bir </a:t>
            </a:r>
            <a:r>
              <a:rPr lang="tr-TR" sz="2400" b="1" dirty="0" smtClean="0">
                <a:solidFill>
                  <a:srgbClr val="FF0066"/>
                </a:solidFill>
              </a:rPr>
              <a:t>sınır konulmaz </a:t>
            </a:r>
            <a:r>
              <a:rPr lang="tr-TR" sz="2400" dirty="0" smtClean="0"/>
              <a:t>ve sınırsız özgür olabilecekleri bir ortam yaratılır.</a:t>
            </a:r>
          </a:p>
          <a:p>
            <a:r>
              <a:rPr lang="tr-TR" sz="2400" dirty="0" smtClean="0"/>
              <a:t>Çocuğun </a:t>
            </a:r>
            <a:r>
              <a:rPr lang="tr-TR" sz="2400" b="1" dirty="0" smtClean="0">
                <a:solidFill>
                  <a:srgbClr val="FF0066"/>
                </a:solidFill>
              </a:rPr>
              <a:t>hatalı davranışları </a:t>
            </a:r>
            <a:r>
              <a:rPr lang="tr-TR" sz="2400" dirty="0" smtClean="0"/>
              <a:t>hoşgörü ile karşılanır ve kabul görür.</a:t>
            </a:r>
          </a:p>
          <a:p>
            <a:r>
              <a:rPr lang="tr-TR" sz="2400" b="1" dirty="0" smtClean="0">
                <a:solidFill>
                  <a:srgbClr val="FF0066"/>
                </a:solidFill>
              </a:rPr>
              <a:t>Çocuk</a:t>
            </a:r>
            <a:r>
              <a:rPr lang="tr-TR" sz="2400" dirty="0" smtClean="0"/>
              <a:t>, ailede </a:t>
            </a:r>
            <a:r>
              <a:rPr lang="tr-TR" sz="2400" b="1" dirty="0" smtClean="0">
                <a:solidFill>
                  <a:srgbClr val="FF0066"/>
                </a:solidFill>
              </a:rPr>
              <a:t>söz sahibi </a:t>
            </a:r>
            <a:r>
              <a:rPr lang="tr-TR" sz="2400" dirty="0" smtClean="0"/>
              <a:t>kişi konumundadır.</a:t>
            </a:r>
          </a:p>
          <a:p>
            <a:r>
              <a:rPr lang="tr-TR" sz="2400" dirty="0" smtClean="0"/>
              <a:t>İzin verici tutumu benimseyen ailelerde </a:t>
            </a:r>
            <a:r>
              <a:rPr lang="tr-TR" sz="2400" b="1" dirty="0" smtClean="0">
                <a:solidFill>
                  <a:srgbClr val="FF0066"/>
                </a:solidFill>
              </a:rPr>
              <a:t>nadiren disiplin </a:t>
            </a:r>
            <a:r>
              <a:rPr lang="tr-TR" sz="2400" dirty="0" smtClean="0"/>
              <a:t>uygulanır.</a:t>
            </a:r>
          </a:p>
          <a:p>
            <a:r>
              <a:rPr lang="tr-TR" sz="2400" dirty="0" smtClean="0"/>
              <a:t>Bu tutumla yetişen çocuklar:</a:t>
            </a:r>
          </a:p>
          <a:p>
            <a:pPr>
              <a:buNone/>
            </a:pPr>
            <a:r>
              <a:rPr lang="tr-TR" sz="2400" dirty="0" smtClean="0"/>
              <a:t>                   -Daha bağımlı bireyler olurlar.Sosyal açıdan daha az sorumluluk alma eğilimi gösterirler.</a:t>
            </a:r>
          </a:p>
          <a:p>
            <a:pPr>
              <a:buNone/>
            </a:pPr>
            <a:r>
              <a:rPr lang="tr-TR" sz="2400" dirty="0" smtClean="0"/>
              <a:t>                   -Sosyal gelişim ve özdenetim konusunda daha fazla sorun yaşarlar.Doğruyu yanlışı ayırt etmede sorun yaşayan bireyler olabilirler.</a:t>
            </a: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570186"/>
          </a:xfrm>
        </p:spPr>
        <p:txBody>
          <a:bodyPr>
            <a:normAutofit fontScale="90000"/>
          </a:bodyPr>
          <a:lstStyle/>
          <a:p>
            <a:r>
              <a:rPr lang="tr-TR" b="1" dirty="0" smtClean="0">
                <a:solidFill>
                  <a:schemeClr val="accent6">
                    <a:lumMod val="75000"/>
                  </a:schemeClr>
                </a:solidFill>
              </a:rPr>
              <a:t>AŞIRI HOŞGÖRÜLÜ (İZİN VERİCİ)TUTUM BİR AİLEDE YETİŞEN ÇOCUKLARIN ÖZELLİKLERİ</a:t>
            </a:r>
            <a:endParaRPr lang="tr-TR" b="1" dirty="0">
              <a:solidFill>
                <a:schemeClr val="accent6">
                  <a:lumMod val="75000"/>
                </a:schemeClr>
              </a:solidFill>
            </a:endParaRPr>
          </a:p>
        </p:txBody>
      </p:sp>
      <p:sp>
        <p:nvSpPr>
          <p:cNvPr id="3" name="2 İçerik Yer Tutucusu"/>
          <p:cNvSpPr>
            <a:spLocks noGrp="1"/>
          </p:cNvSpPr>
          <p:nvPr>
            <p:ph idx="1"/>
          </p:nvPr>
        </p:nvSpPr>
        <p:spPr/>
        <p:txBody>
          <a:bodyPr>
            <a:normAutofit lnSpcReduction="10000"/>
          </a:bodyPr>
          <a:lstStyle/>
          <a:p>
            <a:pPr>
              <a:defRPr/>
            </a:pPr>
            <a:endParaRPr lang="tr-TR" b="1" dirty="0" smtClean="0">
              <a:solidFill>
                <a:srgbClr val="FF0000"/>
              </a:solidFill>
              <a:latin typeface="Arial" pitchFamily="34" charset="0"/>
              <a:cs typeface="Arial" pitchFamily="34" charset="0"/>
            </a:endParaRPr>
          </a:p>
          <a:p>
            <a:pPr>
              <a:defRPr/>
            </a:pPr>
            <a:r>
              <a:rPr lang="tr-TR" sz="3000" b="1" dirty="0" smtClean="0">
                <a:solidFill>
                  <a:schemeClr val="tx2">
                    <a:lumMod val="50000"/>
                  </a:schemeClr>
                </a:solidFill>
                <a:cs typeface="Arial" pitchFamily="34" charset="0"/>
              </a:rPr>
              <a:t>Kurallara uymakta zorlanabilir.</a:t>
            </a:r>
          </a:p>
          <a:p>
            <a:pPr>
              <a:defRPr/>
            </a:pPr>
            <a:r>
              <a:rPr lang="tr-TR" sz="3000" b="1" dirty="0" smtClean="0">
                <a:solidFill>
                  <a:schemeClr val="tx2">
                    <a:lumMod val="50000"/>
                  </a:schemeClr>
                </a:solidFill>
                <a:cs typeface="Arial" pitchFamily="34" charset="0"/>
              </a:rPr>
              <a:t>Aşırı kabul veya her şeye izin verme çocuğun şımarmasına neden olabilir ve olgunlaşmasını engelleyebilir.</a:t>
            </a:r>
          </a:p>
          <a:p>
            <a:pPr>
              <a:defRPr/>
            </a:pPr>
            <a:r>
              <a:rPr lang="tr-TR" sz="3000" b="1" dirty="0" smtClean="0">
                <a:solidFill>
                  <a:schemeClr val="tx2">
                    <a:lumMod val="50000"/>
                  </a:schemeClr>
                </a:solidFill>
                <a:cs typeface="Arial" pitchFamily="34" charset="0"/>
              </a:rPr>
              <a:t>Sorumluluk almakta zorlanabilir ve daha az bağımsız olabilir.</a:t>
            </a:r>
          </a:p>
          <a:p>
            <a:pPr>
              <a:defRPr/>
            </a:pPr>
            <a:r>
              <a:rPr lang="tr-TR" sz="3000" b="1" dirty="0" smtClean="0">
                <a:solidFill>
                  <a:schemeClr val="tx2">
                    <a:lumMod val="50000"/>
                  </a:schemeClr>
                </a:solidFill>
                <a:cs typeface="Arial" pitchFamily="34" charset="0"/>
              </a:rPr>
              <a:t>İlgi bağımlısı olabilir.</a:t>
            </a:r>
          </a:p>
          <a:p>
            <a:pPr>
              <a:defRPr/>
            </a:pPr>
            <a:r>
              <a:rPr lang="tr-TR" sz="3000" b="1" dirty="0" smtClean="0">
                <a:solidFill>
                  <a:schemeClr val="tx2">
                    <a:lumMod val="50000"/>
                  </a:schemeClr>
                </a:solidFill>
                <a:cs typeface="Arial" pitchFamily="34" charset="0"/>
              </a:rPr>
              <a:t>İsteklerinin anında olmasını bekleyebilirler.</a:t>
            </a:r>
            <a:endParaRPr lang="tr-T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B050"/>
                </a:solidFill>
                <a:cs typeface="Arial" charset="0"/>
              </a:rPr>
              <a:t>KİŞİLİK GELİŞİMİ ÜZERİNDEKİ ETKİLERİ </a:t>
            </a:r>
            <a:r>
              <a:rPr lang="tr-TR" b="1" dirty="0" smtClean="0">
                <a:cs typeface="Arial" charset="0"/>
              </a:rPr>
              <a:t/>
            </a:r>
            <a:br>
              <a:rPr lang="tr-TR" b="1" dirty="0" smtClean="0">
                <a:cs typeface="Arial" charset="0"/>
              </a:rPr>
            </a:br>
            <a:endParaRPr lang="tr-TR" dirty="0"/>
          </a:p>
        </p:txBody>
      </p:sp>
      <p:sp>
        <p:nvSpPr>
          <p:cNvPr id="3" name="2 İçerik Yer Tutucusu"/>
          <p:cNvSpPr>
            <a:spLocks noGrp="1"/>
          </p:cNvSpPr>
          <p:nvPr>
            <p:ph idx="1"/>
          </p:nvPr>
        </p:nvSpPr>
        <p:spPr>
          <a:xfrm>
            <a:off x="457200" y="1600200"/>
            <a:ext cx="8229600" cy="4637112"/>
          </a:xfrm>
        </p:spPr>
        <p:txBody>
          <a:bodyPr>
            <a:normAutofit fontScale="70000" lnSpcReduction="20000"/>
          </a:bodyPr>
          <a:lstStyle/>
          <a:p>
            <a:pPr>
              <a:buFont typeface="Wingdings" pitchFamily="2" charset="2"/>
              <a:buChar char="Ø"/>
            </a:pPr>
            <a:r>
              <a:rPr lang="tr-TR" b="1" dirty="0" smtClean="0">
                <a:solidFill>
                  <a:schemeClr val="accent5">
                    <a:lumMod val="75000"/>
                  </a:schemeClr>
                </a:solidFill>
              </a:rPr>
              <a:t>Gururlu, kibirli, kendini beğenen kişilik özelliği sergilerler. </a:t>
            </a:r>
          </a:p>
          <a:p>
            <a:pPr>
              <a:buFont typeface="Wingdings" pitchFamily="2" charset="2"/>
              <a:buChar char="Ø"/>
            </a:pPr>
            <a:r>
              <a:rPr lang="tr-TR" b="1" dirty="0" smtClean="0">
                <a:solidFill>
                  <a:schemeClr val="accent5">
                    <a:lumMod val="75000"/>
                  </a:schemeClr>
                </a:solidFill>
              </a:rPr>
              <a:t>Sabırsız, çabuk darılan ve her an dilediğinin yapılmasını bekleyen çocuklardır.     </a:t>
            </a:r>
          </a:p>
          <a:p>
            <a:pPr>
              <a:lnSpc>
                <a:spcPct val="90000"/>
              </a:lnSpc>
              <a:buFont typeface="Wingdings" pitchFamily="2" charset="2"/>
              <a:buChar char="Ø"/>
            </a:pPr>
            <a:r>
              <a:rPr lang="tr-TR" b="1" dirty="0" smtClean="0">
                <a:solidFill>
                  <a:schemeClr val="accent5">
                    <a:lumMod val="75000"/>
                  </a:schemeClr>
                </a:solidFill>
              </a:rPr>
              <a:t>Başkalarının haklarına saygı duymaz.</a:t>
            </a:r>
          </a:p>
          <a:p>
            <a:pPr>
              <a:lnSpc>
                <a:spcPct val="90000"/>
              </a:lnSpc>
              <a:buFont typeface="Wingdings" pitchFamily="2" charset="2"/>
              <a:buChar char="Ø"/>
            </a:pPr>
            <a:r>
              <a:rPr lang="tr-TR" b="1" dirty="0" smtClean="0">
                <a:solidFill>
                  <a:schemeClr val="accent5">
                    <a:lumMod val="75000"/>
                  </a:schemeClr>
                </a:solidFill>
              </a:rPr>
              <a:t>Kendi istediğinin olması için mücadele verir ve çevreden dışlanır.</a:t>
            </a:r>
          </a:p>
          <a:p>
            <a:pPr>
              <a:lnSpc>
                <a:spcPct val="90000"/>
              </a:lnSpc>
            </a:pPr>
            <a:r>
              <a:rPr lang="tr-TR" altLang="en-US" b="1" dirty="0" smtClean="0">
                <a:solidFill>
                  <a:srgbClr val="CC3399"/>
                </a:solidFill>
              </a:rPr>
              <a:t>Her istediğini yaptırmayı alışkanlık haline getirir.</a:t>
            </a:r>
          </a:p>
          <a:p>
            <a:pPr>
              <a:lnSpc>
                <a:spcPct val="90000"/>
              </a:lnSpc>
            </a:pPr>
            <a:r>
              <a:rPr lang="tr-TR" altLang="en-US" b="1" dirty="0" smtClean="0">
                <a:solidFill>
                  <a:srgbClr val="CC3399"/>
                </a:solidFill>
              </a:rPr>
              <a:t>Kural tanımaz.</a:t>
            </a:r>
          </a:p>
          <a:p>
            <a:pPr>
              <a:lnSpc>
                <a:spcPct val="90000"/>
              </a:lnSpc>
            </a:pPr>
            <a:r>
              <a:rPr lang="tr-TR" altLang="en-US" b="1" dirty="0" smtClean="0">
                <a:solidFill>
                  <a:srgbClr val="CC3399"/>
                </a:solidFill>
              </a:rPr>
              <a:t>Ev dışındaki kurallarla karşılaşınca hayal kırıklığına uğrar.</a:t>
            </a:r>
          </a:p>
          <a:p>
            <a:pPr>
              <a:lnSpc>
                <a:spcPct val="90000"/>
              </a:lnSpc>
            </a:pPr>
            <a:r>
              <a:rPr lang="tr-TR" altLang="en-US" b="1" dirty="0" smtClean="0">
                <a:solidFill>
                  <a:srgbClr val="CC3399"/>
                </a:solidFill>
              </a:rPr>
              <a:t>Her istediği olmadığı için arkadaşlarına uyum sağlamakta güçlük çeker.</a:t>
            </a:r>
          </a:p>
          <a:p>
            <a:pPr>
              <a:lnSpc>
                <a:spcPct val="90000"/>
              </a:lnSpc>
            </a:pPr>
            <a:r>
              <a:rPr lang="tr-TR" altLang="en-US" b="1" dirty="0" smtClean="0">
                <a:solidFill>
                  <a:srgbClr val="CC3399"/>
                </a:solidFill>
              </a:rPr>
              <a:t>Anne-babasına hükmeder ve onlara çok az saygı gösterir.</a:t>
            </a:r>
          </a:p>
          <a:p>
            <a:pPr>
              <a:lnSpc>
                <a:spcPct val="90000"/>
              </a:lnSpc>
            </a:pPr>
            <a:r>
              <a:rPr lang="tr-TR" altLang="en-US" b="1" dirty="0" smtClean="0">
                <a:solidFill>
                  <a:srgbClr val="CC3399"/>
                </a:solidFill>
              </a:rPr>
              <a:t>Bencil ve şımarık olur.</a:t>
            </a:r>
          </a:p>
          <a:p>
            <a:pPr>
              <a:lnSpc>
                <a:spcPct val="90000"/>
              </a:lnSpc>
            </a:pPr>
            <a:r>
              <a:rPr lang="tr-TR" altLang="en-US" b="1" dirty="0" smtClean="0">
                <a:solidFill>
                  <a:srgbClr val="CC3399"/>
                </a:solidFill>
              </a:rPr>
              <a:t>Başkaldırıcı olur ve toplum dışı davranışlar sergiler.</a:t>
            </a:r>
          </a:p>
          <a:p>
            <a:pPr>
              <a:lnSpc>
                <a:spcPct val="90000"/>
              </a:lnSpc>
            </a:pPr>
            <a:r>
              <a:rPr lang="tr-TR" altLang="en-US" b="1" dirty="0" smtClean="0">
                <a:solidFill>
                  <a:srgbClr val="CC3399"/>
                </a:solidFill>
              </a:rPr>
              <a:t>Doyumsuz olur.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chemeClr val="accent1">
                    <a:lumMod val="75000"/>
                  </a:schemeClr>
                </a:solidFill>
              </a:rPr>
              <a:t>TUTARSIZ(KARARSIZ)TUTUM</a:t>
            </a:r>
            <a:endParaRPr lang="tr-TR" sz="4000" b="1" dirty="0">
              <a:solidFill>
                <a:schemeClr val="accent1">
                  <a:lumMod val="75000"/>
                </a:schemeClr>
              </a:solidFill>
            </a:endParaRPr>
          </a:p>
        </p:txBody>
      </p:sp>
      <p:sp>
        <p:nvSpPr>
          <p:cNvPr id="3" name="2 İçerik Yer Tutucusu"/>
          <p:cNvSpPr>
            <a:spLocks noGrp="1"/>
          </p:cNvSpPr>
          <p:nvPr>
            <p:ph idx="1"/>
          </p:nvPr>
        </p:nvSpPr>
        <p:spPr>
          <a:xfrm>
            <a:off x="4716016" y="1600200"/>
            <a:ext cx="4104456" cy="4525963"/>
          </a:xfrm>
        </p:spPr>
        <p:txBody>
          <a:bodyPr>
            <a:normAutofit/>
          </a:bodyPr>
          <a:lstStyle/>
          <a:p>
            <a:r>
              <a:rPr lang="tr-TR" sz="3000" b="1" dirty="0" smtClean="0"/>
              <a:t>Aşırı isyankar,</a:t>
            </a:r>
          </a:p>
          <a:p>
            <a:r>
              <a:rPr lang="tr-TR" sz="3000" b="1" dirty="0" smtClean="0"/>
              <a:t>Kaygılı, güvensiz bir kişilik sergiliyor,</a:t>
            </a:r>
          </a:p>
          <a:p>
            <a:r>
              <a:rPr lang="tr-TR" sz="3000" b="1" dirty="0" smtClean="0"/>
              <a:t>Tutarsız bir kişilik sergiliyor,</a:t>
            </a:r>
          </a:p>
          <a:p>
            <a:r>
              <a:rPr lang="tr-TR" sz="3000" b="1" dirty="0" smtClean="0"/>
              <a:t>Karar vermekte güçlük yaşıyor,</a:t>
            </a:r>
          </a:p>
          <a:p>
            <a:endParaRPr lang="tr-TR" dirty="0"/>
          </a:p>
        </p:txBody>
      </p:sp>
      <p:pic>
        <p:nvPicPr>
          <p:cNvPr id="5" name="Picture 4" descr="1"/>
          <p:cNvPicPr>
            <a:picLocks noChangeAspect="1" noChangeArrowheads="1"/>
          </p:cNvPicPr>
          <p:nvPr/>
        </p:nvPicPr>
        <p:blipFill>
          <a:blip r:embed="rId2" cstate="print"/>
          <a:srcRect/>
          <a:stretch>
            <a:fillRect/>
          </a:stretch>
        </p:blipFill>
        <p:spPr>
          <a:xfrm>
            <a:off x="467544" y="1556792"/>
            <a:ext cx="4392488" cy="4394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91264" cy="6120680"/>
          </a:xfrm>
        </p:spPr>
        <p:txBody>
          <a:bodyPr>
            <a:normAutofit fontScale="85000" lnSpcReduction="10000"/>
          </a:bodyPr>
          <a:lstStyle/>
          <a:p>
            <a:r>
              <a:rPr lang="tr-TR" dirty="0" smtClean="0"/>
              <a:t>Bu tutuma sahip aileler, aşırı hoşgörülü davranış ve otoriter tutuma arasında gelip giderler.</a:t>
            </a:r>
          </a:p>
          <a:p>
            <a:r>
              <a:rPr lang="tr-TR" dirty="0" smtClean="0"/>
              <a:t>Çocuğun yaşadığı toplum içinde onaylanan ve onaylanmayan davranışları öğrenmesi gerekir. </a:t>
            </a:r>
          </a:p>
          <a:p>
            <a:r>
              <a:rPr lang="tr-TR" dirty="0" smtClean="0"/>
              <a:t>Tutarsız tutumu benimseyen ailelerde </a:t>
            </a:r>
            <a:r>
              <a:rPr lang="tr-TR" b="1" dirty="0" smtClean="0">
                <a:solidFill>
                  <a:srgbClr val="FF0066"/>
                </a:solidFill>
              </a:rPr>
              <a:t>onaylanan davranışın </a:t>
            </a:r>
            <a:r>
              <a:rPr lang="tr-TR" dirty="0" smtClean="0"/>
              <a:t>ne olduğu çocuk tarafından anlaşılmadığı için sorun yaşanır.</a:t>
            </a:r>
          </a:p>
          <a:p>
            <a:r>
              <a:rPr lang="tr-TR" dirty="0" smtClean="0"/>
              <a:t>Bu tutumu benimseyen ailelerde aynı çocuk için ebeveynlerden birinin doğru bulduğu davranışı diğeri yanlış olarak değerlendirmektedir.</a:t>
            </a:r>
          </a:p>
          <a:p>
            <a:r>
              <a:rPr lang="tr-TR" dirty="0" smtClean="0"/>
              <a:t>Bu tutuma sahip ailelerde yetişen çocuklar:</a:t>
            </a:r>
          </a:p>
          <a:p>
            <a:r>
              <a:rPr lang="tr-TR" dirty="0" smtClean="0"/>
              <a:t>-karar vermede zorlanan</a:t>
            </a:r>
          </a:p>
          <a:p>
            <a:r>
              <a:rPr lang="tr-TR" dirty="0" smtClean="0"/>
              <a:t>-diğer insanlara güven duymayan dengesiz,tutarsız,aşırı isyanlar ya da boyun eğici bireyler olarak yetişebilirler.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2">
                    <a:lumMod val="60000"/>
                    <a:lumOff val="40000"/>
                  </a:schemeClr>
                </a:solidFill>
              </a:rPr>
              <a:t>TUTARSIZ (KARASIZ) BİR AİLEDE YETİŞEN ÇOCUKLARIN ÖZELLİKLERİ</a:t>
            </a:r>
            <a:endParaRPr lang="tr-TR" b="1" dirty="0">
              <a:solidFill>
                <a:schemeClr val="accent2">
                  <a:lumMod val="60000"/>
                  <a:lumOff val="40000"/>
                </a:schemeClr>
              </a:solidFill>
            </a:endParaRPr>
          </a:p>
        </p:txBody>
      </p:sp>
      <p:sp>
        <p:nvSpPr>
          <p:cNvPr id="3" name="2 İçerik Yer Tutucusu"/>
          <p:cNvSpPr>
            <a:spLocks noGrp="1"/>
          </p:cNvSpPr>
          <p:nvPr>
            <p:ph idx="1"/>
          </p:nvPr>
        </p:nvSpPr>
        <p:spPr/>
        <p:txBody>
          <a:bodyPr/>
          <a:lstStyle/>
          <a:p>
            <a:pPr algn="just">
              <a:buFont typeface="Wingdings" pitchFamily="2" charset="2"/>
              <a:buChar char="Ø"/>
            </a:pPr>
            <a:r>
              <a:rPr lang="tr-TR" sz="2400" b="1" dirty="0" smtClean="0">
                <a:solidFill>
                  <a:schemeClr val="accent4">
                    <a:lumMod val="50000"/>
                  </a:schemeClr>
                </a:solidFill>
                <a:cs typeface="Times New Roman" pitchFamily="18" charset="0"/>
              </a:rPr>
              <a:t>Görüşlerini açıkça söyleyemez</a:t>
            </a:r>
            <a:r>
              <a:rPr lang="tr-TR" sz="2400" b="1" dirty="0" smtClean="0">
                <a:solidFill>
                  <a:schemeClr val="accent4">
                    <a:lumMod val="50000"/>
                  </a:schemeClr>
                </a:solidFill>
              </a:rPr>
              <a:t>.</a:t>
            </a:r>
          </a:p>
          <a:p>
            <a:pPr algn="just">
              <a:buFont typeface="Wingdings" pitchFamily="2" charset="2"/>
              <a:buChar char="Ø"/>
            </a:pPr>
            <a:r>
              <a:rPr lang="tr-TR" sz="2400" b="1" dirty="0" smtClean="0">
                <a:solidFill>
                  <a:schemeClr val="accent4">
                    <a:lumMod val="50000"/>
                  </a:schemeClr>
                </a:solidFill>
                <a:cs typeface="Times New Roman" pitchFamily="18" charset="0"/>
              </a:rPr>
              <a:t>Kendini hiçbir ortamda rahat savunamaz.</a:t>
            </a:r>
            <a:endParaRPr lang="tr-TR" sz="2400" b="1" dirty="0" smtClean="0">
              <a:solidFill>
                <a:schemeClr val="accent4">
                  <a:lumMod val="50000"/>
                </a:schemeClr>
              </a:solidFill>
            </a:endParaRPr>
          </a:p>
          <a:p>
            <a:pPr algn="just">
              <a:buFont typeface="Wingdings" pitchFamily="2" charset="2"/>
              <a:buChar char="Ø"/>
            </a:pPr>
            <a:r>
              <a:rPr lang="tr-TR" sz="2400" b="1" dirty="0" smtClean="0">
                <a:solidFill>
                  <a:schemeClr val="accent4">
                    <a:lumMod val="50000"/>
                  </a:schemeClr>
                </a:solidFill>
                <a:cs typeface="Times New Roman" pitchFamily="18" charset="0"/>
              </a:rPr>
              <a:t>Ürkek, herkesin söylediğini kabul eden biri olabilir.</a:t>
            </a:r>
            <a:endParaRPr lang="tr-TR" sz="2400" b="1" dirty="0" smtClean="0">
              <a:solidFill>
                <a:schemeClr val="accent4">
                  <a:lumMod val="50000"/>
                </a:schemeClr>
              </a:solidFill>
            </a:endParaRPr>
          </a:p>
          <a:p>
            <a:pPr algn="just">
              <a:buFont typeface="Wingdings" pitchFamily="2" charset="2"/>
              <a:buChar char="Ø"/>
            </a:pPr>
            <a:r>
              <a:rPr lang="tr-TR" sz="2400" b="1" dirty="0" smtClean="0">
                <a:solidFill>
                  <a:schemeClr val="accent4">
                    <a:lumMod val="50000"/>
                  </a:schemeClr>
                </a:solidFill>
                <a:cs typeface="Times New Roman" pitchFamily="18" charset="0"/>
              </a:rPr>
              <a:t>Sinirli, kavgacı, çabuk kırılıp öfkelenen, yalan söyleyen tepkisel bir kişilik yapısı geliştirebilir. </a:t>
            </a:r>
            <a:endParaRPr lang="tr-TR" sz="2400" b="1" dirty="0" smtClean="0">
              <a:solidFill>
                <a:schemeClr val="accent4">
                  <a:lumMod val="50000"/>
                </a:schemeClr>
              </a:solidFill>
            </a:endParaRPr>
          </a:p>
          <a:p>
            <a:pPr algn="just">
              <a:buFont typeface="Wingdings" pitchFamily="2" charset="2"/>
              <a:buChar char="Ø"/>
            </a:pPr>
            <a:r>
              <a:rPr lang="tr-TR" sz="2400" b="1" dirty="0" smtClean="0">
                <a:solidFill>
                  <a:schemeClr val="accent4">
                    <a:lumMod val="50000"/>
                  </a:schemeClr>
                </a:solidFill>
                <a:cs typeface="Times New Roman" pitchFamily="18" charset="0"/>
              </a:rPr>
              <a:t>Her zaman adımlarını diğer insanlardan geç atar. </a:t>
            </a:r>
          </a:p>
          <a:p>
            <a:endParaRPr lang="tr-TR" dirty="0"/>
          </a:p>
        </p:txBody>
      </p:sp>
      <p:pic>
        <p:nvPicPr>
          <p:cNvPr id="4" name="3 İçerik Yer Tutucusu" descr="1.png"/>
          <p:cNvPicPr>
            <a:picLocks noChangeAspect="1"/>
          </p:cNvPicPr>
          <p:nvPr/>
        </p:nvPicPr>
        <p:blipFill>
          <a:blip r:embed="rId2" cstate="print"/>
          <a:srcRect/>
          <a:stretch>
            <a:fillRect/>
          </a:stretch>
        </p:blipFill>
        <p:spPr>
          <a:xfrm>
            <a:off x="5652120" y="4293096"/>
            <a:ext cx="3096344" cy="1916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6 Resim" descr="102816.jpeg"/>
          <p:cNvPicPr>
            <a:picLocks noChangeAspect="1"/>
          </p:cNvPicPr>
          <p:nvPr/>
        </p:nvPicPr>
        <p:blipFill>
          <a:blip r:embed="rId2" cstate="print"/>
          <a:srcRect/>
          <a:stretch>
            <a:fillRect/>
          </a:stretch>
        </p:blipFill>
        <p:spPr bwMode="auto">
          <a:xfrm>
            <a:off x="1259632" y="0"/>
            <a:ext cx="5930900" cy="2236788"/>
          </a:xfrm>
          <a:prstGeom prst="rect">
            <a:avLst/>
          </a:prstGeom>
          <a:noFill/>
          <a:ln w="9525">
            <a:noFill/>
            <a:miter lim="800000"/>
            <a:headEnd/>
            <a:tailEnd/>
          </a:ln>
        </p:spPr>
      </p:pic>
      <p:sp>
        <p:nvSpPr>
          <p:cNvPr id="5" name="4 İçerik Yer Tutucusu"/>
          <p:cNvSpPr>
            <a:spLocks noGrp="1"/>
          </p:cNvSpPr>
          <p:nvPr>
            <p:ph idx="1"/>
          </p:nvPr>
        </p:nvSpPr>
        <p:spPr>
          <a:xfrm>
            <a:off x="251520" y="2348880"/>
            <a:ext cx="8892480" cy="4315027"/>
          </a:xfrm>
          <a:prstGeom prst="rect">
            <a:avLst/>
          </a:prstGeom>
        </p:spPr>
        <p:txBody>
          <a:bodyPr wrap="square">
            <a:spAutoFit/>
          </a:bodyPr>
          <a:lstStyle/>
          <a:p>
            <a:pPr>
              <a:defRPr/>
            </a:pPr>
            <a:r>
              <a:rPr lang="tr-TR" sz="2800" b="1" u="sng" dirty="0">
                <a:solidFill>
                  <a:schemeClr val="accent2"/>
                </a:solidFill>
              </a:rPr>
              <a:t>Kişilik gelişiminde</a:t>
            </a:r>
            <a:r>
              <a:rPr lang="tr-TR" sz="2800" b="1" dirty="0">
                <a:solidFill>
                  <a:schemeClr val="accent2"/>
                </a:solidFill>
              </a:rPr>
              <a:t> aile çok önemli bir rol </a:t>
            </a:r>
            <a:r>
              <a:rPr lang="tr-TR" sz="2800" b="1" dirty="0" smtClean="0">
                <a:solidFill>
                  <a:schemeClr val="accent2"/>
                </a:solidFill>
              </a:rPr>
              <a:t>oynar.</a:t>
            </a:r>
            <a:endParaRPr lang="tr-TR" sz="2800" b="1" dirty="0">
              <a:solidFill>
                <a:schemeClr val="accent2"/>
              </a:solidFill>
            </a:endParaRPr>
          </a:p>
          <a:p>
            <a:pPr>
              <a:defRPr/>
            </a:pPr>
            <a:endParaRPr lang="tr-TR" sz="2800" b="1" dirty="0" smtClean="0">
              <a:solidFill>
                <a:schemeClr val="accent2"/>
              </a:solidFill>
            </a:endParaRPr>
          </a:p>
          <a:p>
            <a:pPr>
              <a:defRPr/>
            </a:pPr>
            <a:r>
              <a:rPr lang="tr-TR" sz="2800" b="1" dirty="0" smtClean="0">
                <a:solidFill>
                  <a:schemeClr val="accent5">
                    <a:lumMod val="50000"/>
                  </a:schemeClr>
                </a:solidFill>
              </a:rPr>
              <a:t>Çocuğun </a:t>
            </a:r>
            <a:r>
              <a:rPr lang="tr-TR" sz="2800" b="1" dirty="0">
                <a:solidFill>
                  <a:schemeClr val="accent5">
                    <a:lumMod val="50000"/>
                  </a:schemeClr>
                </a:solidFill>
              </a:rPr>
              <a:t>aile ortamında olumlu kişilik özellikleri geliştirmesi ve iyi bir eğitim alması için ailenin çocuğa karşı sergilediği </a:t>
            </a:r>
            <a:r>
              <a:rPr lang="tr-TR" sz="2800" b="1" u="sng" dirty="0">
                <a:solidFill>
                  <a:schemeClr val="accent5">
                    <a:lumMod val="50000"/>
                  </a:schemeClr>
                </a:solidFill>
              </a:rPr>
              <a:t>sağlıklı tutumlar</a:t>
            </a:r>
            <a:r>
              <a:rPr lang="tr-TR" sz="2800" b="1" dirty="0">
                <a:solidFill>
                  <a:schemeClr val="accent5">
                    <a:lumMod val="50000"/>
                  </a:schemeClr>
                </a:solidFill>
              </a:rPr>
              <a:t> çok </a:t>
            </a:r>
            <a:r>
              <a:rPr lang="tr-TR" sz="2800" b="1" dirty="0" smtClean="0">
                <a:solidFill>
                  <a:schemeClr val="accent5">
                    <a:lumMod val="50000"/>
                  </a:schemeClr>
                </a:solidFill>
              </a:rPr>
              <a:t>önemlidir.</a:t>
            </a:r>
            <a:endParaRPr lang="tr-TR" sz="2800" b="1" dirty="0">
              <a:solidFill>
                <a:schemeClr val="accent5">
                  <a:lumMod val="50000"/>
                </a:schemeClr>
              </a:solidFill>
            </a:endParaRPr>
          </a:p>
          <a:p>
            <a:pPr>
              <a:defRPr/>
            </a:pPr>
            <a:endParaRPr lang="tr-TR" sz="2800" b="1" dirty="0" smtClean="0">
              <a:solidFill>
                <a:schemeClr val="accent5">
                  <a:lumMod val="50000"/>
                </a:schemeClr>
              </a:solidFill>
            </a:endParaRPr>
          </a:p>
          <a:p>
            <a:pPr>
              <a:defRPr/>
            </a:pPr>
            <a:r>
              <a:rPr lang="tr-TR" sz="2800" b="1" dirty="0" smtClean="0">
                <a:solidFill>
                  <a:schemeClr val="accent6">
                    <a:lumMod val="75000"/>
                  </a:schemeClr>
                </a:solidFill>
              </a:rPr>
              <a:t>Anne </a:t>
            </a:r>
            <a:r>
              <a:rPr lang="tr-TR" sz="2800" b="1" dirty="0">
                <a:solidFill>
                  <a:schemeClr val="accent6">
                    <a:lumMod val="75000"/>
                  </a:schemeClr>
                </a:solidFill>
              </a:rPr>
              <a:t>babanın kişilik özellikleri, yetiştikleri çevre ve </a:t>
            </a:r>
            <a:r>
              <a:rPr lang="tr-TR" sz="2800" b="1" dirty="0" err="1">
                <a:solidFill>
                  <a:schemeClr val="accent6">
                    <a:lumMod val="75000"/>
                  </a:schemeClr>
                </a:solidFill>
              </a:rPr>
              <a:t>sosyo</a:t>
            </a:r>
            <a:r>
              <a:rPr lang="tr-TR" sz="2800" b="1" dirty="0">
                <a:solidFill>
                  <a:schemeClr val="accent6">
                    <a:lumMod val="75000"/>
                  </a:schemeClr>
                </a:solidFill>
              </a:rPr>
              <a:t>-kültürel yapıları çocuk geliştirme tutumlarını etkileyebilir.</a:t>
            </a:r>
            <a:endParaRPr lang="tr-T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1143000"/>
          </a:xfrm>
        </p:spPr>
        <p:txBody>
          <a:bodyPr>
            <a:normAutofit fontScale="90000"/>
          </a:bodyPr>
          <a:lstStyle/>
          <a:p>
            <a:r>
              <a:rPr lang="tr-TR" b="1" dirty="0" smtClean="0">
                <a:solidFill>
                  <a:srgbClr val="CC3399"/>
                </a:solidFill>
                <a:cs typeface="Arial" charset="0"/>
              </a:rPr>
              <a:t>KİŞİLİK GELİŞİMİ ÜZERİNDEKİ ETKİLERİ </a:t>
            </a:r>
            <a:br>
              <a:rPr lang="tr-TR" b="1" dirty="0" smtClean="0">
                <a:solidFill>
                  <a:srgbClr val="CC3399"/>
                </a:solidFill>
                <a:cs typeface="Arial" charset="0"/>
              </a:rPr>
            </a:br>
            <a:endParaRPr lang="tr-TR" dirty="0">
              <a:solidFill>
                <a:srgbClr val="CC3399"/>
              </a:solidFill>
            </a:endParaRPr>
          </a:p>
        </p:txBody>
      </p:sp>
      <p:sp>
        <p:nvSpPr>
          <p:cNvPr id="3" name="2 İçerik Yer Tutucusu"/>
          <p:cNvSpPr>
            <a:spLocks noGrp="1"/>
          </p:cNvSpPr>
          <p:nvPr>
            <p:ph idx="1"/>
          </p:nvPr>
        </p:nvSpPr>
        <p:spPr/>
        <p:txBody>
          <a:bodyPr/>
          <a:lstStyle/>
          <a:p>
            <a:pPr algn="just">
              <a:lnSpc>
                <a:spcPct val="80000"/>
              </a:lnSpc>
              <a:buFont typeface="Wingdings" pitchFamily="2" charset="2"/>
              <a:buChar char="Ø"/>
            </a:pPr>
            <a:r>
              <a:rPr lang="tr-TR" sz="2800" b="1" dirty="0" smtClean="0">
                <a:cs typeface="Times New Roman" pitchFamily="18" charset="0"/>
              </a:rPr>
              <a:t>Çocuk </a:t>
            </a:r>
            <a:r>
              <a:rPr lang="tr-TR" sz="2800" b="1" dirty="0" smtClean="0">
                <a:solidFill>
                  <a:srgbClr val="FFFF00"/>
                </a:solidFill>
                <a:cs typeface="Times New Roman" pitchFamily="18" charset="0"/>
              </a:rPr>
              <a:t>hangi davranışı, nerede?, nasıl?, ne zaman</a:t>
            </a:r>
            <a:r>
              <a:rPr lang="tr-TR" sz="2800" b="1" dirty="0" smtClean="0">
                <a:solidFill>
                  <a:srgbClr val="6418AA"/>
                </a:solidFill>
                <a:cs typeface="Times New Roman" pitchFamily="18" charset="0"/>
              </a:rPr>
              <a:t>?</a:t>
            </a:r>
            <a:r>
              <a:rPr lang="tr-TR" sz="2800" b="1" dirty="0" smtClean="0">
                <a:cs typeface="Times New Roman" pitchFamily="18" charset="0"/>
              </a:rPr>
              <a:t> yapacağı konusunda bocalar.      </a:t>
            </a:r>
            <a:endParaRPr lang="tr-TR" sz="2800" b="1" dirty="0" smtClean="0"/>
          </a:p>
          <a:p>
            <a:pPr algn="just">
              <a:lnSpc>
                <a:spcPct val="80000"/>
              </a:lnSpc>
              <a:buFont typeface="Wingdings" pitchFamily="2" charset="2"/>
              <a:buChar char="Ø"/>
            </a:pPr>
            <a:r>
              <a:rPr lang="tr-TR" sz="2800" b="1" dirty="0" smtClean="0">
                <a:solidFill>
                  <a:srgbClr val="FFFF00"/>
                </a:solidFill>
              </a:rPr>
              <a:t>“</a:t>
            </a:r>
            <a:r>
              <a:rPr lang="tr-TR" sz="2800" b="1" dirty="0" smtClean="0">
                <a:solidFill>
                  <a:srgbClr val="FFFF00"/>
                </a:solidFill>
                <a:cs typeface="Times New Roman" pitchFamily="18" charset="0"/>
              </a:rPr>
              <a:t>Bu davranışı yaparak nasıl cezadan kurtulurum?” </a:t>
            </a:r>
            <a:r>
              <a:rPr lang="tr-TR" sz="2800" b="1" dirty="0" smtClean="0">
                <a:cs typeface="Times New Roman" pitchFamily="18" charset="0"/>
              </a:rPr>
              <a:t>şeklinde bir teknik geliştirir.</a:t>
            </a:r>
          </a:p>
          <a:p>
            <a:pPr algn="just">
              <a:lnSpc>
                <a:spcPct val="80000"/>
              </a:lnSpc>
              <a:buFont typeface="Wingdings" pitchFamily="2" charset="2"/>
              <a:buChar char="Ø"/>
            </a:pPr>
            <a:r>
              <a:rPr lang="tr-TR" sz="2800" b="1" dirty="0" smtClean="0">
                <a:cs typeface="Times New Roman" pitchFamily="18" charset="0"/>
              </a:rPr>
              <a:t>Çocuk nasıl davranacağını bilmez.</a:t>
            </a:r>
            <a:endParaRPr lang="tr-TR" sz="2800" b="1" dirty="0" smtClean="0"/>
          </a:p>
          <a:p>
            <a:pPr algn="just">
              <a:lnSpc>
                <a:spcPct val="80000"/>
              </a:lnSpc>
              <a:buFont typeface="Wingdings" pitchFamily="2" charset="2"/>
              <a:buChar char="Ø"/>
            </a:pPr>
            <a:r>
              <a:rPr lang="tr-TR" sz="2800" b="1" dirty="0" smtClean="0">
                <a:cs typeface="Times New Roman" pitchFamily="18" charset="0"/>
              </a:rPr>
              <a:t>İç çatışmalar, huzursuzluk ve öncelikle anne babaya sonra da insanlara karşı güvensizlik oluşur. </a:t>
            </a:r>
            <a:endParaRPr lang="tr-TR" sz="2800" b="1" dirty="0" smtClean="0"/>
          </a:p>
          <a:p>
            <a:pPr algn="just">
              <a:lnSpc>
                <a:spcPct val="80000"/>
              </a:lnSpc>
              <a:buFont typeface="Wingdings" pitchFamily="2" charset="2"/>
              <a:buChar char="Ø"/>
            </a:pPr>
            <a:r>
              <a:rPr lang="tr-TR" sz="2800" b="1" dirty="0" smtClean="0"/>
              <a:t>D</a:t>
            </a:r>
            <a:r>
              <a:rPr lang="tr-TR" sz="2800" b="1" dirty="0" smtClean="0">
                <a:cs typeface="Times New Roman" pitchFamily="18" charset="0"/>
              </a:rPr>
              <a:t>oğru kararlar alamaz.</a:t>
            </a:r>
            <a:r>
              <a:rPr lang="tr-TR" sz="2800" b="1" dirty="0" smtClean="0"/>
              <a:t> </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AŞIRI KORUYUCU TUTUM</a:t>
            </a:r>
            <a:endParaRPr lang="tr-TR" sz="4000" b="1" dirty="0">
              <a:solidFill>
                <a:srgbClr val="FF0000"/>
              </a:solidFill>
            </a:endParaRPr>
          </a:p>
        </p:txBody>
      </p:sp>
      <p:sp>
        <p:nvSpPr>
          <p:cNvPr id="3" name="2 İçerik Yer Tutucusu"/>
          <p:cNvSpPr>
            <a:spLocks noGrp="1"/>
          </p:cNvSpPr>
          <p:nvPr>
            <p:ph idx="1"/>
          </p:nvPr>
        </p:nvSpPr>
        <p:spPr>
          <a:xfrm>
            <a:off x="4427984" y="1556792"/>
            <a:ext cx="4258816" cy="4569371"/>
          </a:xfrm>
        </p:spPr>
        <p:txBody>
          <a:bodyPr>
            <a:normAutofit/>
          </a:bodyPr>
          <a:lstStyle/>
          <a:p>
            <a:pPr>
              <a:buFont typeface="Wingdings" pitchFamily="2" charset="2"/>
              <a:buChar char="§"/>
            </a:pPr>
            <a:r>
              <a:rPr lang="tr-TR" sz="2800" b="1" dirty="0" smtClean="0">
                <a:solidFill>
                  <a:srgbClr val="92D050"/>
                </a:solidFill>
              </a:rPr>
              <a:t>Aşırı bağımlı, özgüveni gelişmemiş,</a:t>
            </a:r>
          </a:p>
          <a:p>
            <a:pPr>
              <a:buFont typeface="Wingdings" pitchFamily="2" charset="2"/>
              <a:buChar char="§"/>
            </a:pPr>
            <a:r>
              <a:rPr lang="tr-TR" sz="2800" b="1" dirty="0" smtClean="0">
                <a:solidFill>
                  <a:srgbClr val="92D050"/>
                </a:solidFill>
              </a:rPr>
              <a:t> Sosyal gelişimi zedelenmiş,</a:t>
            </a:r>
          </a:p>
          <a:p>
            <a:pPr>
              <a:buFont typeface="Wingdings" pitchFamily="2" charset="2"/>
              <a:buChar char="§"/>
            </a:pPr>
            <a:r>
              <a:rPr lang="tr-TR" sz="2800" b="1" dirty="0" smtClean="0">
                <a:solidFill>
                  <a:srgbClr val="92D050"/>
                </a:solidFill>
              </a:rPr>
              <a:t> Oyunlarda yer alabilmek için kaba kuvvet uyguluyor,</a:t>
            </a:r>
          </a:p>
          <a:p>
            <a:pPr>
              <a:buFont typeface="Wingdings" pitchFamily="2" charset="2"/>
              <a:buChar char="§"/>
            </a:pPr>
            <a:r>
              <a:rPr lang="tr-TR" sz="2800" b="1" dirty="0" smtClean="0">
                <a:solidFill>
                  <a:srgbClr val="92D050"/>
                </a:solidFill>
              </a:rPr>
              <a:t> Tek başına kararlar alamıyor.</a:t>
            </a:r>
          </a:p>
          <a:p>
            <a:endParaRPr lang="tr-TR" dirty="0"/>
          </a:p>
        </p:txBody>
      </p:sp>
      <p:pic>
        <p:nvPicPr>
          <p:cNvPr id="4" name="Picture 2" descr="İlgili resim"/>
          <p:cNvPicPr>
            <a:picLocks noChangeAspect="1" noChangeArrowheads="1"/>
          </p:cNvPicPr>
          <p:nvPr/>
        </p:nvPicPr>
        <p:blipFill>
          <a:blip r:embed="rId2" cstate="print"/>
          <a:srcRect/>
          <a:stretch>
            <a:fillRect/>
          </a:stretch>
        </p:blipFill>
        <p:spPr bwMode="auto">
          <a:xfrm>
            <a:off x="408579" y="1556792"/>
            <a:ext cx="3239496" cy="456743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19256" cy="5649491"/>
          </a:xfrm>
        </p:spPr>
        <p:txBody>
          <a:bodyPr>
            <a:normAutofit/>
          </a:bodyPr>
          <a:lstStyle/>
          <a:p>
            <a:r>
              <a:rPr lang="tr-TR" sz="2800" dirty="0" smtClean="0"/>
              <a:t>Korucu tutuma sahip aileler, çocuklarını </a:t>
            </a:r>
            <a:r>
              <a:rPr lang="tr-TR" sz="2800" b="1" dirty="0" smtClean="0">
                <a:solidFill>
                  <a:srgbClr val="FF0066"/>
                </a:solidFill>
              </a:rPr>
              <a:t>aşırı derecede korur ve kontrol </a:t>
            </a:r>
            <a:r>
              <a:rPr lang="tr-TR" sz="2800" dirty="0" smtClean="0"/>
              <a:t>ederler.</a:t>
            </a:r>
          </a:p>
          <a:p>
            <a:pPr>
              <a:buNone/>
            </a:pPr>
            <a:endParaRPr lang="tr-TR" sz="2800" dirty="0" smtClean="0"/>
          </a:p>
          <a:p>
            <a:r>
              <a:rPr lang="tr-TR" sz="2800" dirty="0" smtClean="0"/>
              <a:t>Çocukların yapabileceği pek çok şey, anne baba tarafından yapılır ve böylece çocukların </a:t>
            </a:r>
            <a:r>
              <a:rPr lang="tr-TR" sz="2800" b="1" dirty="0" smtClean="0">
                <a:solidFill>
                  <a:srgbClr val="FF0066"/>
                </a:solidFill>
              </a:rPr>
              <a:t>kendi deneyimleri yoluyla öğrenmeleri engellenir</a:t>
            </a:r>
            <a:r>
              <a:rPr lang="tr-TR" sz="2800" dirty="0" smtClean="0"/>
              <a:t>.</a:t>
            </a:r>
          </a:p>
          <a:p>
            <a:pPr>
              <a:buNone/>
            </a:pPr>
            <a:endParaRPr lang="tr-TR" sz="2800" dirty="0" smtClean="0"/>
          </a:p>
          <a:p>
            <a:r>
              <a:rPr lang="tr-TR" sz="2800" dirty="0" smtClean="0"/>
              <a:t>Korucu tutum altında yetişen çocuklar:</a:t>
            </a:r>
          </a:p>
          <a:p>
            <a:pPr>
              <a:buNone/>
            </a:pPr>
            <a:r>
              <a:rPr lang="tr-TR" sz="2800" dirty="0" smtClean="0"/>
              <a:t>           -kendisini savunamayan, karar verme becerileri gelişmemiş</a:t>
            </a:r>
          </a:p>
          <a:p>
            <a:pPr>
              <a:buNone/>
            </a:pPr>
            <a:r>
              <a:rPr lang="tr-TR" sz="2800" dirty="0" smtClean="0"/>
              <a:t>           -kendi işini yapmayan kişiliğe sahip olabilirler.</a:t>
            </a:r>
            <a:endParaRPr lang="tr-T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ŞIRI KORUYUCU AİLE RESİMLERİ ile ilgili görsel sonucu"/>
          <p:cNvPicPr>
            <a:picLocks noChangeAspect="1" noChangeArrowheads="1"/>
          </p:cNvPicPr>
          <p:nvPr/>
        </p:nvPicPr>
        <p:blipFill>
          <a:blip r:embed="rId2" cstate="print"/>
          <a:srcRect/>
          <a:stretch>
            <a:fillRect/>
          </a:stretch>
        </p:blipFill>
        <p:spPr bwMode="auto">
          <a:xfrm>
            <a:off x="0" y="0"/>
            <a:ext cx="9144000" cy="683771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a:defRPr/>
            </a:pPr>
            <a:r>
              <a:rPr lang="tr-TR" sz="3800" b="1" dirty="0" smtClean="0">
                <a:solidFill>
                  <a:schemeClr val="accent2">
                    <a:lumMod val="75000"/>
                  </a:schemeClr>
                </a:solidFill>
                <a:cs typeface="Arial" pitchFamily="34" charset="0"/>
              </a:rPr>
              <a:t>Anne babalarına bağımlı olabilirler.</a:t>
            </a:r>
          </a:p>
          <a:p>
            <a:pPr>
              <a:defRPr/>
            </a:pPr>
            <a:r>
              <a:rPr lang="tr-TR" sz="3800" b="1" dirty="0" smtClean="0">
                <a:solidFill>
                  <a:schemeClr val="accent2">
                    <a:lumMod val="75000"/>
                  </a:schemeClr>
                </a:solidFill>
                <a:cs typeface="Arial" pitchFamily="34" charset="0"/>
              </a:rPr>
              <a:t>Özgüven geliştirmede zorlanabilirler.</a:t>
            </a:r>
          </a:p>
          <a:p>
            <a:pPr>
              <a:defRPr/>
            </a:pPr>
            <a:r>
              <a:rPr lang="tr-TR" sz="3800" b="1" dirty="0" smtClean="0">
                <a:solidFill>
                  <a:schemeClr val="accent2">
                    <a:lumMod val="75000"/>
                  </a:schemeClr>
                </a:solidFill>
                <a:cs typeface="Arial" pitchFamily="34" charset="0"/>
              </a:rPr>
              <a:t>Tek başına ders çalışmakta zorlanabilirler.</a:t>
            </a:r>
          </a:p>
          <a:p>
            <a:pPr>
              <a:defRPr/>
            </a:pPr>
            <a:r>
              <a:rPr lang="tr-TR" sz="3800" b="1" dirty="0" smtClean="0">
                <a:solidFill>
                  <a:schemeClr val="accent2">
                    <a:lumMod val="75000"/>
                  </a:schemeClr>
                </a:solidFill>
                <a:cs typeface="Arial" pitchFamily="34" charset="0"/>
              </a:rPr>
              <a:t>Sorun yaşadıklarında, sorunlarını çözecek bir kurtarıcı ararlar.</a:t>
            </a:r>
          </a:p>
          <a:p>
            <a:pPr>
              <a:defRPr/>
            </a:pPr>
            <a:r>
              <a:rPr lang="tr-TR" sz="3800" b="1" dirty="0" smtClean="0">
                <a:solidFill>
                  <a:schemeClr val="accent2">
                    <a:lumMod val="75000"/>
                  </a:schemeClr>
                </a:solidFill>
                <a:cs typeface="Arial" pitchFamily="34" charset="0"/>
              </a:rPr>
              <a:t>Kendi başlarına yapabilecekleri işlerde bile başkasının yardımın, yönlendirmesini beklerler.</a:t>
            </a:r>
          </a:p>
          <a:p>
            <a:pPr>
              <a:defRPr/>
            </a:pPr>
            <a:r>
              <a:rPr lang="tr-TR" sz="3800" b="1" dirty="0" smtClean="0">
                <a:solidFill>
                  <a:schemeClr val="accent2">
                    <a:lumMod val="75000"/>
                  </a:schemeClr>
                </a:solidFill>
                <a:cs typeface="Arial" pitchFamily="34" charset="0"/>
              </a:rPr>
              <a:t>Karar verme becerileri gelişmeyebilir.</a:t>
            </a:r>
          </a:p>
          <a:p>
            <a:r>
              <a:rPr lang="tr-TR" sz="3800" b="1" dirty="0" smtClean="0">
                <a:solidFill>
                  <a:srgbClr val="002060"/>
                </a:solidFill>
              </a:rPr>
              <a:t>Sosyal ilişkilerinde başarısızdırlar,</a:t>
            </a:r>
          </a:p>
          <a:p>
            <a:r>
              <a:rPr lang="tr-TR" sz="3800" b="1" dirty="0" smtClean="0">
                <a:solidFill>
                  <a:srgbClr val="002060"/>
                </a:solidFill>
              </a:rPr>
              <a:t>Sorumluluk almaktan çekinirler,</a:t>
            </a:r>
          </a:p>
          <a:p>
            <a:r>
              <a:rPr lang="tr-TR" sz="3800" b="1" dirty="0" smtClean="0">
                <a:solidFill>
                  <a:srgbClr val="002060"/>
                </a:solidFill>
              </a:rPr>
              <a:t>Daima başkalarının desteğine ihtiyaç duyarlar,</a:t>
            </a:r>
          </a:p>
          <a:p>
            <a:r>
              <a:rPr lang="tr-TR" sz="3800" b="1" dirty="0" smtClean="0">
                <a:solidFill>
                  <a:srgbClr val="002060"/>
                </a:solidFill>
              </a:rPr>
              <a:t>Karar verme becerileri gelişmemiştir,</a:t>
            </a:r>
          </a:p>
          <a:p>
            <a:r>
              <a:rPr lang="tr-TR" sz="3800" b="1" dirty="0" smtClean="0">
                <a:solidFill>
                  <a:srgbClr val="002060"/>
                </a:solidFill>
              </a:rPr>
              <a:t>Aşırı çekingendirler,</a:t>
            </a:r>
          </a:p>
          <a:p>
            <a:r>
              <a:rPr lang="tr-TR" sz="3800" b="1" dirty="0" smtClean="0">
                <a:solidFill>
                  <a:srgbClr val="002060"/>
                </a:solidFill>
              </a:rPr>
              <a:t>Hayır diyebilme becerileri gelişmemiştir.</a:t>
            </a:r>
          </a:p>
          <a:p>
            <a:endParaRPr lang="tr-TR" dirty="0"/>
          </a:p>
        </p:txBody>
      </p:sp>
      <p:sp>
        <p:nvSpPr>
          <p:cNvPr id="4" name="1 Başlık"/>
          <p:cNvSpPr>
            <a:spLocks noGrp="1"/>
          </p:cNvSpPr>
          <p:nvPr>
            <p:ph type="title"/>
          </p:nvPr>
        </p:nvSpPr>
        <p:spPr/>
        <p:txBody>
          <a:bodyPr>
            <a:normAutofit fontScale="90000"/>
          </a:bodyPr>
          <a:lstStyle/>
          <a:p>
            <a:r>
              <a:rPr lang="tr-TR" b="1" dirty="0" smtClean="0">
                <a:solidFill>
                  <a:srgbClr val="FFC000"/>
                </a:solidFill>
              </a:rPr>
              <a:t>AŞIRI KORUYUCU BİR AİLEDE YETİŞEN ÇOCUKLARIN ÖZELLİKLERİ</a:t>
            </a:r>
            <a:endParaRPr lang="tr-TR" b="1" dirty="0">
              <a:solidFill>
                <a:srgbClr val="FFC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8686800" cy="1143000"/>
          </a:xfrm>
        </p:spPr>
        <p:txBody>
          <a:bodyPr>
            <a:normAutofit fontScale="90000"/>
          </a:bodyPr>
          <a:lstStyle/>
          <a:p>
            <a:r>
              <a:rPr lang="tr-TR" b="1" dirty="0" smtClean="0">
                <a:solidFill>
                  <a:schemeClr val="bg2">
                    <a:lumMod val="50000"/>
                  </a:schemeClr>
                </a:solidFill>
                <a:cs typeface="Arial" charset="0"/>
              </a:rPr>
              <a:t>KİŞİLİK GELİŞİMİ ÜZERİNDEKİ ETKİLERİ </a:t>
            </a:r>
            <a:r>
              <a:rPr lang="tr-TR" b="1" dirty="0" smtClean="0">
                <a:cs typeface="Arial" charset="0"/>
              </a:rPr>
              <a:t/>
            </a:r>
            <a:br>
              <a:rPr lang="tr-TR" b="1" dirty="0" smtClean="0">
                <a:cs typeface="Arial" charset="0"/>
              </a:rPr>
            </a:br>
            <a:endParaRPr lang="tr-TR" dirty="0"/>
          </a:p>
        </p:txBody>
      </p:sp>
      <p:sp>
        <p:nvSpPr>
          <p:cNvPr id="3" name="2 İçerik Yer Tutucusu"/>
          <p:cNvSpPr>
            <a:spLocks noGrp="1"/>
          </p:cNvSpPr>
          <p:nvPr>
            <p:ph idx="1"/>
          </p:nvPr>
        </p:nvSpPr>
        <p:spPr>
          <a:xfrm>
            <a:off x="251520" y="980728"/>
            <a:ext cx="8435280" cy="5877272"/>
          </a:xfrm>
        </p:spPr>
        <p:txBody>
          <a:bodyPr>
            <a:noAutofit/>
          </a:bodyPr>
          <a:lstStyle/>
          <a:p>
            <a:pPr>
              <a:lnSpc>
                <a:spcPct val="80000"/>
              </a:lnSpc>
              <a:buFont typeface="Wingdings" pitchFamily="2" charset="2"/>
              <a:buChar char="Ø"/>
            </a:pPr>
            <a:r>
              <a:rPr lang="tr-TR" sz="2200" b="1" dirty="0" smtClean="0"/>
              <a:t>Hayattan edinmeleri gereken deneyimleri edinmeden hayatla karşı karşıya kaldıklarında uyum sağlamakta güçlük çekmektedirler.</a:t>
            </a:r>
          </a:p>
          <a:p>
            <a:pPr>
              <a:lnSpc>
                <a:spcPct val="80000"/>
              </a:lnSpc>
              <a:buFont typeface="Wingdings" pitchFamily="2" charset="2"/>
              <a:buChar char="Ø"/>
            </a:pPr>
            <a:r>
              <a:rPr lang="tr-TR" sz="2200" b="1" dirty="0" smtClean="0"/>
              <a:t>Kendi başına hiçbir şey yapamaz, yapacağına inanmaz.</a:t>
            </a:r>
          </a:p>
          <a:p>
            <a:pPr>
              <a:lnSpc>
                <a:spcPct val="80000"/>
              </a:lnSpc>
              <a:buFont typeface="Wingdings" pitchFamily="2" charset="2"/>
              <a:buChar char="Ø"/>
            </a:pPr>
            <a:r>
              <a:rPr lang="tr-TR" sz="2200" b="1" dirty="0" smtClean="0"/>
              <a:t>Dolayısıyla huzursuz ve kaygılı olur.</a:t>
            </a:r>
          </a:p>
          <a:p>
            <a:pPr algn="just">
              <a:lnSpc>
                <a:spcPct val="80000"/>
              </a:lnSpc>
              <a:buFont typeface="Wingdings" pitchFamily="2" charset="2"/>
              <a:buChar char="Ø"/>
            </a:pPr>
            <a:r>
              <a:rPr lang="tr-TR" sz="2200" b="1" dirty="0" smtClean="0"/>
              <a:t>Çocuk ailesine olan bağımlılığını  dış çevreye  de genelleyebilir. Onu himayesi altına alabilecek herkese karşı bağımlı olmaya  başlarlar.</a:t>
            </a:r>
          </a:p>
          <a:p>
            <a:pPr algn="just">
              <a:lnSpc>
                <a:spcPct val="80000"/>
              </a:lnSpc>
              <a:buFont typeface="Wingdings" pitchFamily="2" charset="2"/>
              <a:buChar char="Ø"/>
            </a:pPr>
            <a:r>
              <a:rPr lang="tr-TR" sz="2200" b="1" dirty="0" smtClean="0"/>
              <a:t> Ailenin aşırı koruyucu yapısı, çocuğu bencil yapar. Daima dikkat çekmeye, çevresindeki kişilerin ona hizmet etmesini beklemeye başlar.</a:t>
            </a:r>
          </a:p>
          <a:p>
            <a:pPr algn="just">
              <a:lnSpc>
                <a:spcPct val="80000"/>
              </a:lnSpc>
              <a:buFont typeface="Wingdings" pitchFamily="2" charset="2"/>
              <a:buChar char="Ø"/>
            </a:pPr>
            <a:r>
              <a:rPr lang="tr-TR" sz="2200" b="1" dirty="0" smtClean="0"/>
              <a:t>Toplumsal yaşamda ayakta durma yarışında çocuk  başarısız ve mutsuz olabilir.</a:t>
            </a:r>
          </a:p>
          <a:p>
            <a:pPr algn="just">
              <a:lnSpc>
                <a:spcPct val="80000"/>
              </a:lnSpc>
              <a:buFont typeface="Wingdings" pitchFamily="2" charset="2"/>
              <a:buChar char="Ø"/>
            </a:pPr>
            <a:r>
              <a:rPr lang="tr-TR" sz="2200" b="1" dirty="0" smtClean="0"/>
              <a:t>Ailesinden gördüğü sevgi ve himayeyi ileride eşinden de bekler. Hiç büyümeyen </a:t>
            </a:r>
            <a:r>
              <a:rPr lang="tr-TR" sz="2200" b="1" dirty="0" smtClean="0">
                <a:solidFill>
                  <a:srgbClr val="FF0000"/>
                </a:solidFill>
              </a:rPr>
              <a:t>“yetişkin</a:t>
            </a:r>
            <a:r>
              <a:rPr lang="tr-TR" sz="2200" b="1" dirty="0" smtClean="0"/>
              <a:t> </a:t>
            </a:r>
            <a:r>
              <a:rPr lang="tr-TR" sz="2200" b="1" dirty="0" smtClean="0">
                <a:solidFill>
                  <a:srgbClr val="FF0000"/>
                </a:solidFill>
              </a:rPr>
              <a:t>çocuk”</a:t>
            </a:r>
            <a:r>
              <a:rPr lang="tr-TR" sz="2200" b="1" dirty="0" smtClean="0"/>
              <a:t> olarak kalır. </a:t>
            </a:r>
          </a:p>
          <a:p>
            <a:pPr algn="just">
              <a:lnSpc>
                <a:spcPct val="80000"/>
              </a:lnSpc>
              <a:buFont typeface="Wingdings" pitchFamily="2" charset="2"/>
              <a:buChar char="Ø"/>
            </a:pPr>
            <a:r>
              <a:rPr lang="tr-TR" sz="2200" b="1" dirty="0" smtClean="0"/>
              <a:t>Davranış bozukluğu (tırnak yeme, kekemelik, alt ıslatma, okul fobisi, yalan, ...vb.) görülür. </a:t>
            </a:r>
          </a:p>
          <a:p>
            <a:pPr>
              <a:lnSpc>
                <a:spcPct val="80000"/>
              </a:lnSpc>
              <a:buNone/>
            </a:pPr>
            <a:endParaRPr lang="tr-TR" sz="2200" dirty="0" smtClean="0"/>
          </a:p>
          <a:p>
            <a:endParaRPr lang="tr-T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00B0F0"/>
                </a:solidFill>
              </a:rPr>
              <a:t>MÜKEMMELLİYETÇİ TUTUM</a:t>
            </a:r>
            <a:endParaRPr lang="tr-TR" sz="4000" b="1" dirty="0">
              <a:solidFill>
                <a:srgbClr val="00B0F0"/>
              </a:solidFill>
            </a:endParaRPr>
          </a:p>
        </p:txBody>
      </p:sp>
      <p:sp>
        <p:nvSpPr>
          <p:cNvPr id="3" name="2 İçerik Yer Tutucusu"/>
          <p:cNvSpPr>
            <a:spLocks noGrp="1"/>
          </p:cNvSpPr>
          <p:nvPr>
            <p:ph idx="1"/>
          </p:nvPr>
        </p:nvSpPr>
        <p:spPr>
          <a:xfrm>
            <a:off x="4644008" y="1600200"/>
            <a:ext cx="4248472" cy="4525963"/>
          </a:xfrm>
        </p:spPr>
        <p:txBody>
          <a:bodyPr>
            <a:normAutofit/>
          </a:bodyPr>
          <a:lstStyle/>
          <a:p>
            <a:pPr>
              <a:buNone/>
            </a:pPr>
            <a:r>
              <a:rPr lang="tr-TR" b="1" dirty="0" smtClean="0"/>
              <a:t>*Aşırı titiz ya da tam tersi dağınık,</a:t>
            </a:r>
          </a:p>
          <a:p>
            <a:pPr>
              <a:buNone/>
            </a:pPr>
            <a:r>
              <a:rPr lang="tr-TR" b="1" dirty="0" smtClean="0"/>
              <a:t>*Arkadaşları çok sınırlı,</a:t>
            </a:r>
          </a:p>
          <a:p>
            <a:pPr>
              <a:buNone/>
            </a:pPr>
            <a:r>
              <a:rPr lang="tr-TR" b="1" dirty="0" smtClean="0"/>
              <a:t>*Çok sabit fikirli,</a:t>
            </a:r>
          </a:p>
          <a:p>
            <a:pPr>
              <a:buNone/>
            </a:pPr>
            <a:r>
              <a:rPr lang="tr-TR" b="1" dirty="0" smtClean="0"/>
              <a:t>*Her şeyi kendisinin yapmasını istiyor.</a:t>
            </a:r>
          </a:p>
          <a:p>
            <a:endParaRPr lang="tr-TR" dirty="0"/>
          </a:p>
        </p:txBody>
      </p:sp>
      <p:pic>
        <p:nvPicPr>
          <p:cNvPr id="5" name="Picture 2" descr="http://www.sorularlaaile.com/sites/default/files/annebaba.gif"/>
          <p:cNvPicPr>
            <a:picLocks noChangeAspect="1" noChangeArrowheads="1"/>
          </p:cNvPicPr>
          <p:nvPr/>
        </p:nvPicPr>
        <p:blipFill>
          <a:blip r:embed="rId2" cstate="print"/>
          <a:srcRect/>
          <a:stretch>
            <a:fillRect/>
          </a:stretch>
        </p:blipFill>
        <p:spPr bwMode="auto">
          <a:xfrm>
            <a:off x="899592" y="1988840"/>
            <a:ext cx="3529012" cy="345638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9144000" cy="3987824"/>
          </a:xfrm>
        </p:spPr>
        <p:txBody>
          <a:bodyPr>
            <a:noAutofit/>
          </a:bodyPr>
          <a:lstStyle/>
          <a:p>
            <a:r>
              <a:rPr lang="tr-TR" sz="2200" b="1" dirty="0" smtClean="0"/>
              <a:t>Bu tutuma sahip anne babalar, yaşantıları boyunca ulaşamadıkları amaçlara kendi çocuklarının potansiyellerine bakmadan ulaşmalarını beklerler.</a:t>
            </a:r>
          </a:p>
          <a:p>
            <a:r>
              <a:rPr lang="tr-TR" sz="2200" b="1" dirty="0" smtClean="0"/>
              <a:t>Çocuklarından beklentileri yüksektir ve çocuklarının hata yapmalarını kabullenemezler.</a:t>
            </a:r>
          </a:p>
          <a:p>
            <a:r>
              <a:rPr lang="tr-TR" sz="2200" b="1" dirty="0" smtClean="0">
                <a:solidFill>
                  <a:srgbClr val="FF0066"/>
                </a:solidFill>
              </a:rPr>
              <a:t>Bu ailelerde yetişen çocuklar:</a:t>
            </a:r>
          </a:p>
          <a:p>
            <a:pPr>
              <a:buNone/>
            </a:pPr>
            <a:r>
              <a:rPr lang="tr-TR" sz="2200" b="1" dirty="0" smtClean="0">
                <a:solidFill>
                  <a:srgbClr val="D51B78"/>
                </a:solidFill>
              </a:rPr>
              <a:t>       -bu ağır beklentiler altında ezilerek, sağlıklı bir kişilik geliştiremeyebilirler.</a:t>
            </a:r>
          </a:p>
          <a:p>
            <a:pPr>
              <a:buNone/>
            </a:pPr>
            <a:r>
              <a:rPr lang="tr-TR" sz="2200" b="1" dirty="0" smtClean="0">
                <a:solidFill>
                  <a:srgbClr val="D51B78"/>
                </a:solidFill>
              </a:rPr>
              <a:t>       -hep başarıya yönelik çabalarlar ve istedikleri seviyeye        ulaşamadıklarından hayal kırıklığı yaşarlar.</a:t>
            </a:r>
          </a:p>
          <a:p>
            <a:pPr>
              <a:buNone/>
            </a:pPr>
            <a:r>
              <a:rPr lang="tr-TR" sz="2200" b="1" dirty="0" smtClean="0">
                <a:solidFill>
                  <a:srgbClr val="D51B78"/>
                </a:solidFill>
              </a:rPr>
              <a:t>        -çoğu zaman beceriksiz hissederler.</a:t>
            </a:r>
          </a:p>
          <a:p>
            <a:pPr>
              <a:buNone/>
            </a:pPr>
            <a:r>
              <a:rPr lang="tr-TR" sz="2200" b="1" dirty="0" smtClean="0">
                <a:solidFill>
                  <a:srgbClr val="D51B78"/>
                </a:solidFill>
              </a:rPr>
              <a:t>        -kendinin başarısız ve değersiz olduğunu düşünürler.</a:t>
            </a:r>
            <a:endParaRPr lang="tr-TR" sz="2200" b="1" dirty="0">
              <a:solidFill>
                <a:srgbClr val="D51B78"/>
              </a:solidFill>
            </a:endParaRPr>
          </a:p>
        </p:txBody>
      </p:sp>
      <p:pic>
        <p:nvPicPr>
          <p:cNvPr id="4" name="Picture 2"/>
          <p:cNvPicPr>
            <a:picLocks noChangeAspect="1" noChangeArrowheads="1"/>
          </p:cNvPicPr>
          <p:nvPr/>
        </p:nvPicPr>
        <p:blipFill>
          <a:blip r:embed="rId2" cstate="print"/>
          <a:srcRect/>
          <a:stretch>
            <a:fillRect/>
          </a:stretch>
        </p:blipFill>
        <p:spPr>
          <a:xfrm>
            <a:off x="4499992" y="4365104"/>
            <a:ext cx="4283968" cy="2205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5">
                    <a:lumMod val="75000"/>
                  </a:schemeClr>
                </a:solidFill>
              </a:rPr>
              <a:t>MÜKEMMELLİYETÇİ BİR AİLEDE YETİŞEN ÇOCUKLARIN ÖZELLİKLERİ</a:t>
            </a:r>
            <a:endParaRPr lang="tr-TR" b="1" dirty="0">
              <a:solidFill>
                <a:schemeClr val="accent5">
                  <a:lumMod val="75000"/>
                </a:schemeClr>
              </a:solidFill>
            </a:endParaRPr>
          </a:p>
        </p:txBody>
      </p:sp>
      <p:sp>
        <p:nvSpPr>
          <p:cNvPr id="3" name="2 İçerik Yer Tutucusu"/>
          <p:cNvSpPr>
            <a:spLocks noGrp="1"/>
          </p:cNvSpPr>
          <p:nvPr>
            <p:ph idx="1"/>
          </p:nvPr>
        </p:nvSpPr>
        <p:spPr>
          <a:xfrm>
            <a:off x="457200" y="2564904"/>
            <a:ext cx="8229600" cy="3888432"/>
          </a:xfrm>
        </p:spPr>
        <p:txBody>
          <a:bodyPr>
            <a:normAutofit/>
          </a:bodyPr>
          <a:lstStyle/>
          <a:p>
            <a:pPr>
              <a:buFont typeface="Arial" charset="0"/>
              <a:buChar char="•"/>
            </a:pPr>
            <a:r>
              <a:rPr lang="tr-TR" sz="2400" b="1" dirty="0" smtClean="0">
                <a:solidFill>
                  <a:schemeClr val="accent6">
                    <a:lumMod val="75000"/>
                  </a:schemeClr>
                </a:solidFill>
              </a:rPr>
              <a:t>Ağır beklentiler altında ezilerek sağlıklı bir kişilik geliştiremeyebilir.</a:t>
            </a:r>
          </a:p>
          <a:p>
            <a:pPr>
              <a:buFont typeface="Arial" charset="0"/>
              <a:buChar char="•"/>
            </a:pPr>
            <a:r>
              <a:rPr lang="tr-TR" sz="2400" b="1" dirty="0" smtClean="0">
                <a:solidFill>
                  <a:schemeClr val="accent6">
                    <a:lumMod val="75000"/>
                  </a:schemeClr>
                </a:solidFill>
              </a:rPr>
              <a:t>Hep başarıya yönelik çabalar ve istediği hedeflere ulaşamadığında hayal kırıklığı yaşar.</a:t>
            </a:r>
          </a:p>
          <a:p>
            <a:pPr>
              <a:buFont typeface="Arial" charset="0"/>
              <a:buChar char="•"/>
            </a:pPr>
            <a:r>
              <a:rPr lang="tr-TR" sz="2400" b="1" dirty="0" smtClean="0">
                <a:solidFill>
                  <a:schemeClr val="accent6">
                    <a:lumMod val="75000"/>
                  </a:schemeClr>
                </a:solidFill>
              </a:rPr>
              <a:t>Çoğu zaman kendisini beceriksiz hisseder.</a:t>
            </a:r>
          </a:p>
          <a:p>
            <a:pPr>
              <a:buFont typeface="Arial" charset="0"/>
              <a:buChar char="•"/>
            </a:pPr>
            <a:r>
              <a:rPr lang="tr-TR" sz="2400" b="1" dirty="0" smtClean="0">
                <a:solidFill>
                  <a:schemeClr val="accent6">
                    <a:lumMod val="75000"/>
                  </a:schemeClr>
                </a:solidFill>
              </a:rPr>
              <a:t>Kendinin değersiz ve başarısız olduğunu düşünür.</a:t>
            </a:r>
          </a:p>
          <a:p>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C000"/>
                </a:solidFill>
              </a:rPr>
              <a:t>DEMOKRATİK TUTUM</a:t>
            </a:r>
            <a:endParaRPr lang="tr-TR" sz="4000" b="1" dirty="0">
              <a:solidFill>
                <a:srgbClr val="FFC000"/>
              </a:solidFill>
            </a:endParaRPr>
          </a:p>
        </p:txBody>
      </p:sp>
      <p:sp>
        <p:nvSpPr>
          <p:cNvPr id="3" name="2 İçerik Yer Tutucusu"/>
          <p:cNvSpPr>
            <a:spLocks noGrp="1"/>
          </p:cNvSpPr>
          <p:nvPr>
            <p:ph idx="1"/>
          </p:nvPr>
        </p:nvSpPr>
        <p:spPr>
          <a:xfrm>
            <a:off x="5148064" y="1556792"/>
            <a:ext cx="3538736" cy="4569371"/>
          </a:xfrm>
        </p:spPr>
        <p:txBody>
          <a:bodyPr>
            <a:normAutofit/>
          </a:bodyPr>
          <a:lstStyle/>
          <a:p>
            <a:r>
              <a:rPr lang="tr-TR" sz="2200" b="1" dirty="0" smtClean="0"/>
              <a:t>Sosyalleşmiş, işbirliğine açık,</a:t>
            </a:r>
          </a:p>
          <a:p>
            <a:r>
              <a:rPr lang="tr-TR" sz="2200" b="1" dirty="0" smtClean="0"/>
              <a:t>Arkadaş canlısı ve duygusal,</a:t>
            </a:r>
          </a:p>
          <a:p>
            <a:r>
              <a:rPr lang="tr-TR" sz="2200" b="1" dirty="0" smtClean="0"/>
              <a:t>Sosyal açıdan dengeli ve mutlu,</a:t>
            </a:r>
          </a:p>
          <a:p>
            <a:r>
              <a:rPr lang="tr-TR" sz="2200" b="1" dirty="0" smtClean="0"/>
              <a:t>Kendine ve arkadaşlarına güveniyor,</a:t>
            </a:r>
          </a:p>
          <a:p>
            <a:r>
              <a:rPr lang="tr-TR" sz="2200" b="1" dirty="0" smtClean="0"/>
              <a:t>Yaratıcı ve bağımsız,</a:t>
            </a:r>
          </a:p>
          <a:p>
            <a:r>
              <a:rPr lang="tr-TR" sz="2200" b="1" dirty="0" smtClean="0"/>
              <a:t>Kurallara ve otoriteye saygı duyuyor,</a:t>
            </a:r>
          </a:p>
          <a:p>
            <a:endParaRPr lang="tr-TR" sz="2200" dirty="0"/>
          </a:p>
        </p:txBody>
      </p:sp>
      <p:pic>
        <p:nvPicPr>
          <p:cNvPr id="4" name="Picture 4" descr="2"/>
          <p:cNvPicPr>
            <a:picLocks noChangeAspect="1" noChangeArrowheads="1"/>
          </p:cNvPicPr>
          <p:nvPr/>
        </p:nvPicPr>
        <p:blipFill>
          <a:blip r:embed="rId2" cstate="print"/>
          <a:srcRect/>
          <a:stretch>
            <a:fillRect/>
          </a:stretch>
        </p:blipFill>
        <p:spPr>
          <a:xfrm>
            <a:off x="611559" y="2060848"/>
            <a:ext cx="4248473" cy="3284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Dikdörtgen"/>
          <p:cNvSpPr>
            <a:spLocks noGrp="1" noChangeArrowheads="1"/>
          </p:cNvSpPr>
          <p:nvPr>
            <p:ph idx="1"/>
          </p:nvPr>
        </p:nvSpPr>
        <p:spPr bwMode="auto">
          <a:xfrm>
            <a:off x="467544" y="764704"/>
            <a:ext cx="8229600" cy="3662541"/>
          </a:xfrm>
          <a:prstGeom prst="rect">
            <a:avLst/>
          </a:prstGeom>
          <a:noFill/>
          <a:ln w="9525">
            <a:noFill/>
            <a:miter lim="800000"/>
            <a:headEnd/>
            <a:tailEnd/>
          </a:ln>
        </p:spPr>
        <p:txBody>
          <a:bodyPr>
            <a:spAutoFit/>
          </a:bodyPr>
          <a:lstStyle/>
          <a:p>
            <a:endParaRPr lang="tr-TR" sz="4000" b="1" dirty="0" smtClean="0"/>
          </a:p>
          <a:p>
            <a:endParaRPr lang="tr-TR" dirty="0"/>
          </a:p>
          <a:p>
            <a:endParaRPr lang="tr-TR" dirty="0"/>
          </a:p>
          <a:p>
            <a:endParaRPr lang="tr-TR" dirty="0"/>
          </a:p>
          <a:p>
            <a:endParaRPr lang="tr-TR" dirty="0"/>
          </a:p>
          <a:p>
            <a:endParaRPr lang="tr-TR" dirty="0"/>
          </a:p>
        </p:txBody>
      </p:sp>
      <p:graphicFrame>
        <p:nvGraphicFramePr>
          <p:cNvPr id="5" name="4 Diyagram"/>
          <p:cNvGraphicFramePr/>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MCj02320510000[1]"/>
          <p:cNvPicPr>
            <a:picLocks noChangeAspect="1" noChangeArrowheads="1"/>
          </p:cNvPicPr>
          <p:nvPr/>
        </p:nvPicPr>
        <p:blipFill>
          <a:blip r:embed="rId7" cstate="print"/>
          <a:srcRect/>
          <a:stretch>
            <a:fillRect/>
          </a:stretch>
        </p:blipFill>
        <p:spPr bwMode="auto">
          <a:xfrm>
            <a:off x="611560" y="4005064"/>
            <a:ext cx="2014538" cy="2282825"/>
          </a:xfrm>
          <a:prstGeom prst="rect">
            <a:avLst/>
          </a:prstGeom>
          <a:noFill/>
          <a:ln w="9525">
            <a:noFill/>
            <a:miter lim="800000"/>
            <a:headEnd/>
            <a:tailEnd/>
          </a:ln>
        </p:spPr>
      </p:pic>
      <p:pic>
        <p:nvPicPr>
          <p:cNvPr id="7" name="Picture 4" descr="MCj02327320000[1]"/>
          <p:cNvPicPr>
            <a:picLocks noChangeAspect="1" noChangeArrowheads="1"/>
          </p:cNvPicPr>
          <p:nvPr/>
        </p:nvPicPr>
        <p:blipFill>
          <a:blip r:embed="rId8" cstate="print"/>
          <a:srcRect/>
          <a:stretch>
            <a:fillRect/>
          </a:stretch>
        </p:blipFill>
        <p:spPr bwMode="auto">
          <a:xfrm>
            <a:off x="6804248" y="404664"/>
            <a:ext cx="1625724" cy="215481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91264" cy="6120680"/>
          </a:xfrm>
        </p:spPr>
        <p:txBody>
          <a:bodyPr>
            <a:noAutofit/>
          </a:bodyPr>
          <a:lstStyle/>
          <a:p>
            <a:r>
              <a:rPr lang="tr-TR" sz="2200" b="1" dirty="0" smtClean="0"/>
              <a:t>Anne-baba tutumları arasında </a:t>
            </a:r>
            <a:r>
              <a:rPr lang="tr-TR" sz="2200" b="1" dirty="0" smtClean="0">
                <a:solidFill>
                  <a:srgbClr val="FF0066"/>
                </a:solidFill>
              </a:rPr>
              <a:t>en sağlıklı </a:t>
            </a:r>
            <a:r>
              <a:rPr lang="tr-TR" sz="2200" b="1" dirty="0" smtClean="0"/>
              <a:t>olan bu tutuda çocuklara hoşgörülü, güven verici ve destekleyici yaklaşımlar benimsenir.</a:t>
            </a:r>
          </a:p>
          <a:p>
            <a:r>
              <a:rPr lang="tr-TR" sz="2200" b="1" dirty="0" smtClean="0"/>
              <a:t>Bu tutuma sahip anne babalar, çocuklarına </a:t>
            </a:r>
            <a:r>
              <a:rPr lang="tr-TR" sz="2200" b="1" dirty="0" smtClean="0">
                <a:solidFill>
                  <a:srgbClr val="FF0066"/>
                </a:solidFill>
              </a:rPr>
              <a:t>sıcak</a:t>
            </a:r>
            <a:r>
              <a:rPr lang="tr-TR" sz="2200" b="1" dirty="0" smtClean="0"/>
              <a:t> davranır ve </a:t>
            </a:r>
            <a:r>
              <a:rPr lang="tr-TR" sz="2200" b="1" dirty="0" smtClean="0">
                <a:solidFill>
                  <a:srgbClr val="FF0066"/>
                </a:solidFill>
              </a:rPr>
              <a:t>koşulsuz saygı ve sevgi </a:t>
            </a:r>
            <a:r>
              <a:rPr lang="tr-TR" sz="2200" b="1" dirty="0" smtClean="0"/>
              <a:t>gösterirler.</a:t>
            </a:r>
          </a:p>
          <a:p>
            <a:r>
              <a:rPr lang="tr-TR" sz="2200" b="1" dirty="0" smtClean="0"/>
              <a:t>Çocukların her durumda düşüncelerini belirtmelerini ve </a:t>
            </a:r>
            <a:r>
              <a:rPr lang="tr-TR" sz="2200" b="1" dirty="0" smtClean="0">
                <a:solidFill>
                  <a:srgbClr val="FF0066"/>
                </a:solidFill>
              </a:rPr>
              <a:t>paylaşmaların</a:t>
            </a:r>
            <a:r>
              <a:rPr lang="tr-TR" sz="2200" b="1" dirty="0" smtClean="0"/>
              <a:t>ı desteklerler.</a:t>
            </a:r>
          </a:p>
          <a:p>
            <a:r>
              <a:rPr lang="tr-TR" sz="2200" b="1" dirty="0" smtClean="0"/>
              <a:t>Anne babaların davranışları, birbirleriyle </a:t>
            </a:r>
            <a:r>
              <a:rPr lang="tr-TR" sz="2200" b="1" dirty="0" smtClean="0">
                <a:solidFill>
                  <a:srgbClr val="FF0066"/>
                </a:solidFill>
              </a:rPr>
              <a:t>tutarlı ve kararlıdır.</a:t>
            </a:r>
          </a:p>
          <a:p>
            <a:r>
              <a:rPr lang="tr-TR" sz="2200" b="1" dirty="0" smtClean="0"/>
              <a:t>Bu tutuma sahip anne babalar çocuğun </a:t>
            </a:r>
            <a:r>
              <a:rPr lang="tr-TR" sz="2200" b="1" dirty="0" smtClean="0">
                <a:solidFill>
                  <a:srgbClr val="FF0066"/>
                </a:solidFill>
              </a:rPr>
              <a:t>kendine özgü bir gelişim kapasitesi </a:t>
            </a:r>
            <a:r>
              <a:rPr lang="tr-TR" sz="2200" b="1" dirty="0" smtClean="0"/>
              <a:t>olduğunu bilirler ve ona uygun davranırlar.</a:t>
            </a:r>
          </a:p>
          <a:p>
            <a:r>
              <a:rPr lang="tr-TR" sz="2200" b="1" dirty="0" smtClean="0"/>
              <a:t>Çocuklarından gelişimlerine </a:t>
            </a:r>
            <a:r>
              <a:rPr lang="tr-TR" sz="2200" b="1" dirty="0" smtClean="0">
                <a:solidFill>
                  <a:srgbClr val="FF0066"/>
                </a:solidFill>
              </a:rPr>
              <a:t>uygun düzeyde olgun </a:t>
            </a:r>
            <a:r>
              <a:rPr lang="tr-TR" sz="2200" b="1" dirty="0" smtClean="0"/>
              <a:t>davranmalarını beklerler.</a:t>
            </a:r>
          </a:p>
          <a:p>
            <a:r>
              <a:rPr lang="tr-TR" sz="2200" b="1" dirty="0" smtClean="0"/>
              <a:t>Aileler çocukları ile </a:t>
            </a:r>
            <a:r>
              <a:rPr lang="tr-TR" sz="2200" b="1" dirty="0" smtClean="0">
                <a:solidFill>
                  <a:srgbClr val="FF0066"/>
                </a:solidFill>
              </a:rPr>
              <a:t>ortak etkinliklerde </a:t>
            </a:r>
            <a:r>
              <a:rPr lang="tr-TR" sz="2200" b="1" dirty="0" smtClean="0"/>
              <a:t>bulunurlar ve onlara </a:t>
            </a:r>
            <a:r>
              <a:rPr lang="tr-TR" sz="2200" b="1" dirty="0" smtClean="0">
                <a:solidFill>
                  <a:srgbClr val="FF0066"/>
                </a:solidFill>
              </a:rPr>
              <a:t>sorumluluk</a:t>
            </a:r>
            <a:r>
              <a:rPr lang="tr-TR" sz="2200" b="1" dirty="0" smtClean="0"/>
              <a:t> verirler.</a:t>
            </a:r>
          </a:p>
          <a:p>
            <a:r>
              <a:rPr lang="tr-TR" sz="2200" b="1" dirty="0" smtClean="0"/>
              <a:t>Demokratik ailelerde </a:t>
            </a:r>
            <a:r>
              <a:rPr lang="tr-TR" sz="2200" b="1" dirty="0" smtClean="0">
                <a:solidFill>
                  <a:srgbClr val="FF0066"/>
                </a:solidFill>
              </a:rPr>
              <a:t>özerk davranışların </a:t>
            </a:r>
            <a:r>
              <a:rPr lang="tr-TR" sz="2200" b="1" dirty="0" smtClean="0"/>
              <a:t>desteklenmesine dikkat edilir.</a:t>
            </a:r>
          </a:p>
          <a:p>
            <a:r>
              <a:rPr lang="tr-TR" sz="2200" b="1" dirty="0" smtClean="0"/>
              <a:t>Çocuğun kendini </a:t>
            </a:r>
            <a:r>
              <a:rPr lang="tr-TR" sz="2200" b="1" dirty="0" smtClean="0">
                <a:solidFill>
                  <a:srgbClr val="FF0066"/>
                </a:solidFill>
              </a:rPr>
              <a:t>ifade etmesine </a:t>
            </a:r>
            <a:r>
              <a:rPr lang="tr-TR" sz="2200" b="1" dirty="0" smtClean="0"/>
              <a:t>ve </a:t>
            </a:r>
            <a:r>
              <a:rPr lang="tr-TR" sz="2200" b="1" dirty="0" smtClean="0">
                <a:solidFill>
                  <a:srgbClr val="FF0066"/>
                </a:solidFill>
              </a:rPr>
              <a:t>özdenetim</a:t>
            </a:r>
            <a:r>
              <a:rPr lang="tr-TR" sz="2200" b="1" dirty="0" smtClean="0"/>
              <a:t> kazanmasına katkı sağlayacak ortamlar sunulur.</a:t>
            </a:r>
            <a:endParaRPr lang="tr-TR" sz="2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2">
                    <a:lumMod val="75000"/>
                  </a:schemeClr>
                </a:solidFill>
              </a:rPr>
              <a:t>DEMOKRATİK BİR AİLEDE YETİŞEN ÇOCUKLARIN ÖZELLİKLERİ</a:t>
            </a:r>
            <a:endParaRPr lang="tr-TR" b="1" dirty="0">
              <a:solidFill>
                <a:schemeClr val="accent2">
                  <a:lumMod val="75000"/>
                </a:schemeClr>
              </a:solidFill>
            </a:endParaRPr>
          </a:p>
        </p:txBody>
      </p:sp>
      <p:sp>
        <p:nvSpPr>
          <p:cNvPr id="3" name="2 İçerik Yer Tutucusu"/>
          <p:cNvSpPr>
            <a:spLocks noGrp="1"/>
          </p:cNvSpPr>
          <p:nvPr>
            <p:ph idx="1"/>
          </p:nvPr>
        </p:nvSpPr>
        <p:spPr/>
        <p:txBody>
          <a:bodyPr>
            <a:normAutofit fontScale="70000" lnSpcReduction="20000"/>
          </a:bodyPr>
          <a:lstStyle/>
          <a:p>
            <a:pPr>
              <a:buFont typeface="Wingdings" pitchFamily="2" charset="2"/>
              <a:buChar char="ü"/>
            </a:pPr>
            <a:r>
              <a:rPr lang="tr-TR" b="1" dirty="0" smtClean="0">
                <a:solidFill>
                  <a:schemeClr val="accent3">
                    <a:lumMod val="50000"/>
                  </a:schemeClr>
                </a:solidFill>
              </a:rPr>
              <a:t>Sosyal ve duygusal anlamda daha yeterli</a:t>
            </a:r>
          </a:p>
          <a:p>
            <a:pPr>
              <a:buFont typeface="Wingdings" pitchFamily="2" charset="2"/>
              <a:buChar char="ü"/>
            </a:pPr>
            <a:r>
              <a:rPr lang="tr-TR" b="1" dirty="0" smtClean="0">
                <a:solidFill>
                  <a:schemeClr val="accent3">
                    <a:lumMod val="50000"/>
                  </a:schemeClr>
                </a:solidFill>
              </a:rPr>
              <a:t>Diğer bireylerle daha çok işbirliği içerisinde,</a:t>
            </a:r>
          </a:p>
          <a:p>
            <a:pPr>
              <a:buFont typeface="Wingdings" pitchFamily="2" charset="2"/>
              <a:buChar char="ü"/>
            </a:pPr>
            <a:r>
              <a:rPr lang="tr-TR" b="1" dirty="0" smtClean="0">
                <a:solidFill>
                  <a:schemeClr val="accent3">
                    <a:lumMod val="50000"/>
                  </a:schemeClr>
                </a:solidFill>
              </a:rPr>
              <a:t>Kendine güvenen,</a:t>
            </a:r>
          </a:p>
          <a:p>
            <a:pPr>
              <a:buFont typeface="Wingdings" pitchFamily="2" charset="2"/>
              <a:buChar char="ü"/>
            </a:pPr>
            <a:r>
              <a:rPr lang="tr-TR" b="1" dirty="0" smtClean="0">
                <a:solidFill>
                  <a:schemeClr val="accent3">
                    <a:lumMod val="50000"/>
                  </a:schemeClr>
                </a:solidFill>
              </a:rPr>
              <a:t>Uyumlu,</a:t>
            </a:r>
          </a:p>
          <a:p>
            <a:pPr>
              <a:buFont typeface="Wingdings" pitchFamily="2" charset="2"/>
              <a:buChar char="ü"/>
            </a:pPr>
            <a:r>
              <a:rPr lang="tr-TR" b="1" dirty="0" smtClean="0">
                <a:solidFill>
                  <a:schemeClr val="accent3">
                    <a:lumMod val="50000"/>
                  </a:schemeClr>
                </a:solidFill>
              </a:rPr>
              <a:t>Yaratıcı,</a:t>
            </a:r>
          </a:p>
          <a:p>
            <a:pPr>
              <a:buFont typeface="Wingdings" pitchFamily="2" charset="2"/>
              <a:buChar char="ü"/>
            </a:pPr>
            <a:r>
              <a:rPr lang="tr-TR" b="1" dirty="0" smtClean="0">
                <a:solidFill>
                  <a:schemeClr val="accent3">
                    <a:lumMod val="50000"/>
                  </a:schemeClr>
                </a:solidFill>
              </a:rPr>
              <a:t>Bağımsız,</a:t>
            </a:r>
          </a:p>
          <a:p>
            <a:pPr>
              <a:buFont typeface="Wingdings" pitchFamily="2" charset="2"/>
              <a:buChar char="ü"/>
            </a:pPr>
            <a:r>
              <a:rPr lang="tr-TR" b="1" dirty="0" smtClean="0">
                <a:solidFill>
                  <a:schemeClr val="accent3">
                    <a:lumMod val="50000"/>
                  </a:schemeClr>
                </a:solidFill>
              </a:rPr>
              <a:t>Sorumluluk sahibi,</a:t>
            </a:r>
          </a:p>
          <a:p>
            <a:pPr>
              <a:buFont typeface="Wingdings" pitchFamily="2" charset="2"/>
              <a:buChar char="ü"/>
            </a:pPr>
            <a:r>
              <a:rPr lang="tr-TR" b="1" dirty="0" smtClean="0">
                <a:solidFill>
                  <a:schemeClr val="accent3">
                    <a:lumMod val="50000"/>
                  </a:schemeClr>
                </a:solidFill>
              </a:rPr>
              <a:t>Yardımsever, </a:t>
            </a:r>
          </a:p>
          <a:p>
            <a:pPr>
              <a:buFont typeface="Wingdings" pitchFamily="2" charset="2"/>
              <a:buChar char="ü"/>
            </a:pPr>
            <a:r>
              <a:rPr lang="tr-TR" b="1" dirty="0" smtClean="0">
                <a:solidFill>
                  <a:schemeClr val="accent3">
                    <a:lumMod val="50000"/>
                  </a:schemeClr>
                </a:solidFill>
              </a:rPr>
              <a:t>Düşüncelerini serbestçe söyleyebilen, </a:t>
            </a:r>
          </a:p>
          <a:p>
            <a:pPr>
              <a:buFont typeface="Wingdings" pitchFamily="2" charset="2"/>
              <a:buChar char="ü"/>
            </a:pPr>
            <a:r>
              <a:rPr lang="tr-TR" b="1" dirty="0" smtClean="0">
                <a:solidFill>
                  <a:schemeClr val="accent3">
                    <a:lumMod val="50000"/>
                  </a:schemeClr>
                </a:solidFill>
              </a:rPr>
              <a:t>Arkadaş canlısı,</a:t>
            </a:r>
          </a:p>
          <a:p>
            <a:pPr>
              <a:buFont typeface="Wingdings" pitchFamily="2" charset="2"/>
              <a:buChar char="ü"/>
            </a:pPr>
            <a:r>
              <a:rPr lang="tr-TR" b="1" dirty="0" smtClean="0">
                <a:solidFill>
                  <a:schemeClr val="accent3">
                    <a:lumMod val="50000"/>
                  </a:schemeClr>
                </a:solidFill>
              </a:rPr>
              <a:t>Kendine ve diğer insanlara saygılı, </a:t>
            </a:r>
          </a:p>
          <a:p>
            <a:pPr>
              <a:buFont typeface="Wingdings" pitchFamily="2" charset="2"/>
              <a:buChar char="ü"/>
            </a:pPr>
            <a:r>
              <a:rPr lang="tr-TR" b="1" dirty="0" smtClean="0">
                <a:solidFill>
                  <a:schemeClr val="accent3">
                    <a:lumMod val="50000"/>
                  </a:schemeClr>
                </a:solidFill>
              </a:rPr>
              <a:t>Özgüvenli</a:t>
            </a:r>
          </a:p>
          <a:p>
            <a:pPr>
              <a:buFont typeface="Wingdings" pitchFamily="2" charset="2"/>
              <a:buChar char="ü"/>
            </a:pPr>
            <a:r>
              <a:rPr lang="tr-TR" b="1" dirty="0" smtClean="0">
                <a:solidFill>
                  <a:schemeClr val="accent3">
                    <a:lumMod val="50000"/>
                  </a:schemeClr>
                </a:solidFill>
              </a:rPr>
              <a:t>İnsanlara güvenebilen ve sevilen bireylerdir.</a:t>
            </a:r>
            <a:endParaRPr lang="tr-TR" b="1" dirty="0">
              <a:solidFill>
                <a:schemeClr val="accent3">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B0F0"/>
                </a:solidFill>
                <a:cs typeface="Arial" charset="0"/>
              </a:rPr>
              <a:t>KİŞİLİK GELİŞİMİ ÜZERİNDEKİ ETKİLERİ </a:t>
            </a:r>
            <a:r>
              <a:rPr lang="tr-TR" b="1" dirty="0" smtClean="0">
                <a:cs typeface="Arial" charset="0"/>
              </a:rPr>
              <a:t/>
            </a:r>
            <a:br>
              <a:rPr lang="tr-TR" b="1" dirty="0" smtClean="0">
                <a:cs typeface="Arial" charset="0"/>
              </a:rPr>
            </a:br>
            <a:endParaRPr lang="tr-TR" dirty="0"/>
          </a:p>
        </p:txBody>
      </p:sp>
      <p:sp>
        <p:nvSpPr>
          <p:cNvPr id="3" name="2 İçerik Yer Tutucusu"/>
          <p:cNvSpPr>
            <a:spLocks noGrp="1"/>
          </p:cNvSpPr>
          <p:nvPr>
            <p:ph idx="1"/>
          </p:nvPr>
        </p:nvSpPr>
        <p:spPr>
          <a:xfrm>
            <a:off x="457200" y="1052736"/>
            <a:ext cx="8229600" cy="5805264"/>
          </a:xfrm>
        </p:spPr>
        <p:txBody>
          <a:bodyPr>
            <a:normAutofit fontScale="70000" lnSpcReduction="20000"/>
          </a:bodyPr>
          <a:lstStyle/>
          <a:p>
            <a:pPr marL="609600" indent="-609600">
              <a:lnSpc>
                <a:spcPct val="90000"/>
              </a:lnSpc>
              <a:buFont typeface="Wingdings" pitchFamily="2" charset="2"/>
              <a:buChar char="Ø"/>
            </a:pPr>
            <a:r>
              <a:rPr lang="tr-TR" b="1" dirty="0" smtClean="0">
                <a:solidFill>
                  <a:srgbClr val="FF0066"/>
                </a:solidFill>
              </a:rPr>
              <a:t>Atılgan ve yaratıcıdırlar.</a:t>
            </a:r>
          </a:p>
          <a:p>
            <a:pPr marL="609600" indent="-609600">
              <a:lnSpc>
                <a:spcPct val="90000"/>
              </a:lnSpc>
              <a:buFont typeface="Wingdings" pitchFamily="2" charset="2"/>
              <a:buChar char="Ø"/>
            </a:pPr>
            <a:r>
              <a:rPr lang="tr-TR" b="1" dirty="0" smtClean="0">
                <a:solidFill>
                  <a:srgbClr val="FF0066"/>
                </a:solidFill>
              </a:rPr>
              <a:t>Dengeli ve uyumludurlar.</a:t>
            </a:r>
          </a:p>
          <a:p>
            <a:pPr marL="609600" indent="-609600">
              <a:lnSpc>
                <a:spcPct val="90000"/>
              </a:lnSpc>
              <a:buFont typeface="Wingdings" pitchFamily="2" charset="2"/>
              <a:buChar char="Ø"/>
            </a:pPr>
            <a:r>
              <a:rPr lang="tr-TR" b="1" dirty="0" smtClean="0">
                <a:solidFill>
                  <a:srgbClr val="FF0066"/>
                </a:solidFill>
              </a:rPr>
              <a:t>Karar alma becerileri gelişmiştir.</a:t>
            </a:r>
          </a:p>
          <a:p>
            <a:pPr marL="609600" indent="-609600">
              <a:lnSpc>
                <a:spcPct val="90000"/>
              </a:lnSpc>
              <a:buFont typeface="Wingdings" pitchFamily="2" charset="2"/>
              <a:buChar char="Ø"/>
            </a:pPr>
            <a:r>
              <a:rPr lang="tr-TR" b="1" dirty="0" smtClean="0">
                <a:solidFill>
                  <a:srgbClr val="FF0066"/>
                </a:solidFill>
              </a:rPr>
              <a:t>Seçenekli düşünmeyi bilirler, yeni durumlara uymada zorluk yaşamazlar.</a:t>
            </a:r>
          </a:p>
          <a:p>
            <a:pPr marL="609600" indent="-609600">
              <a:lnSpc>
                <a:spcPct val="90000"/>
              </a:lnSpc>
              <a:buFont typeface="Wingdings" pitchFamily="2" charset="2"/>
              <a:buChar char="Ø"/>
            </a:pPr>
            <a:r>
              <a:rPr lang="tr-TR" b="1" dirty="0" smtClean="0">
                <a:solidFill>
                  <a:srgbClr val="FF0066"/>
                </a:solidFill>
              </a:rPr>
              <a:t>Kendilerine güvenirler.</a:t>
            </a:r>
          </a:p>
          <a:p>
            <a:pPr marL="609600" indent="-609600">
              <a:lnSpc>
                <a:spcPct val="90000"/>
              </a:lnSpc>
              <a:buFont typeface="Wingdings" pitchFamily="2" charset="2"/>
              <a:buChar char="Ø"/>
            </a:pPr>
            <a:r>
              <a:rPr lang="tr-TR" b="1" dirty="0" smtClean="0">
                <a:solidFill>
                  <a:srgbClr val="FF0066"/>
                </a:solidFill>
              </a:rPr>
              <a:t>Başkalarının özgürlüklerine saygılıdırlar, kendi özgürlüklerinin sınırlarını bilirler.</a:t>
            </a:r>
          </a:p>
          <a:p>
            <a:pPr marL="609600" indent="-609600">
              <a:buFont typeface="Wingdings" pitchFamily="2" charset="2"/>
              <a:buChar char="Ø"/>
            </a:pPr>
            <a:r>
              <a:rPr lang="tr-TR" b="1" dirty="0" smtClean="0">
                <a:solidFill>
                  <a:srgbClr val="FF0066"/>
                </a:solidFill>
              </a:rPr>
              <a:t>Kendi haklarını korurlar,başkalarının haklarına saygı gösterirler.</a:t>
            </a:r>
          </a:p>
          <a:p>
            <a:pPr marL="609600" indent="-609600">
              <a:buFont typeface="Wingdings" pitchFamily="2" charset="2"/>
              <a:buChar char="Ø"/>
            </a:pPr>
            <a:r>
              <a:rPr lang="tr-TR" b="1" dirty="0" smtClean="0">
                <a:solidFill>
                  <a:srgbClr val="FF0066"/>
                </a:solidFill>
              </a:rPr>
              <a:t>Arkadaş gruplarına rahatlıkla uyum sağlarlar.</a:t>
            </a:r>
          </a:p>
          <a:p>
            <a:pPr marL="609600" indent="-609600">
              <a:buFont typeface="Wingdings" pitchFamily="2" charset="2"/>
              <a:buChar char="Ø"/>
            </a:pPr>
            <a:r>
              <a:rPr lang="tr-TR" b="1" dirty="0" smtClean="0">
                <a:solidFill>
                  <a:srgbClr val="FF0066"/>
                </a:solidFill>
              </a:rPr>
              <a:t>Bir gruba dahil olmada, grup içinde aldıkları görev ve sorumlulukları yerine getirmede zorlanmazlar.</a:t>
            </a:r>
          </a:p>
          <a:p>
            <a:pPr marL="609600" indent="-609600">
              <a:buFont typeface="Wingdings" pitchFamily="2" charset="2"/>
              <a:buChar char="Ø"/>
            </a:pPr>
            <a:r>
              <a:rPr lang="tr-TR" b="1" dirty="0" smtClean="0">
                <a:solidFill>
                  <a:srgbClr val="FF0066"/>
                </a:solidFill>
              </a:rPr>
              <a:t>Çevrelerindeki akran ve yetişkinlerle sağlıklı iletişim kururlar.</a:t>
            </a:r>
          </a:p>
          <a:p>
            <a:pPr marL="609600" indent="-609600">
              <a:buFont typeface="Wingdings" pitchFamily="2" charset="2"/>
              <a:buChar char="Ø"/>
            </a:pPr>
            <a:r>
              <a:rPr lang="tr-TR" altLang="en-US" b="1" dirty="0" smtClean="0">
                <a:solidFill>
                  <a:srgbClr val="FF0066"/>
                </a:solidFill>
              </a:rPr>
              <a:t>Fikirlerini  serbestçe  söyleyebilen   ve  kendine ait  fikirleri  doğrultusunda  hareket  eden, </a:t>
            </a:r>
          </a:p>
          <a:p>
            <a:pPr marL="609600" indent="-609600">
              <a:buFont typeface="Wingdings" pitchFamily="2" charset="2"/>
              <a:buChar char="Ø"/>
            </a:pPr>
            <a:r>
              <a:rPr lang="tr-TR" altLang="en-US" b="1" dirty="0" smtClean="0">
                <a:solidFill>
                  <a:srgbClr val="FF0066"/>
                </a:solidFill>
              </a:rPr>
              <a:t>Kişilik    ve davranışları  açısından   dengeli  sorumluluk     duyguları  gelişmiş , </a:t>
            </a:r>
          </a:p>
          <a:p>
            <a:pPr marL="609600" indent="-609600">
              <a:buFont typeface="Wingdings" pitchFamily="2" charset="2"/>
              <a:buChar char="Ø"/>
            </a:pPr>
            <a:r>
              <a:rPr lang="tr-TR" altLang="en-US" b="1" dirty="0" smtClean="0">
                <a:solidFill>
                  <a:srgbClr val="FF0066"/>
                </a:solidFill>
              </a:rPr>
              <a:t>Kurallara     ve   otoriteye karşı  körü körüne bağlı olmayan</a:t>
            </a:r>
            <a:endParaRPr lang="tr-TR" b="1" dirty="0">
              <a:solidFill>
                <a:srgbClr val="FF00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52736"/>
            <a:ext cx="9144000" cy="5445224"/>
          </a:xfrm>
        </p:spPr>
        <p:txBody>
          <a:bodyPr>
            <a:noAutofit/>
          </a:bodyPr>
          <a:lstStyle/>
          <a:p>
            <a:r>
              <a:rPr lang="tr-TR" sz="2200" b="1" dirty="0" smtClean="0"/>
              <a:t>Çocuklar, kimse ile </a:t>
            </a:r>
            <a:r>
              <a:rPr lang="tr-TR" sz="2200" b="1" dirty="0" smtClean="0">
                <a:solidFill>
                  <a:srgbClr val="FF0066"/>
                </a:solidFill>
              </a:rPr>
              <a:t>kıyaslanmamalıdır.</a:t>
            </a:r>
            <a:endParaRPr lang="tr-TR" sz="2200" b="1" dirty="0" smtClean="0"/>
          </a:p>
          <a:p>
            <a:r>
              <a:rPr lang="tr-TR" sz="2200" b="1" dirty="0" smtClean="0"/>
              <a:t>Çocuk </a:t>
            </a:r>
            <a:r>
              <a:rPr lang="tr-TR" sz="2200" b="1" dirty="0" smtClean="0">
                <a:solidFill>
                  <a:srgbClr val="FF0066"/>
                </a:solidFill>
              </a:rPr>
              <a:t>koşulsuz </a:t>
            </a:r>
            <a:r>
              <a:rPr lang="tr-TR" sz="2200" b="1" dirty="0" smtClean="0"/>
              <a:t>sevilmelidir.</a:t>
            </a:r>
          </a:p>
          <a:p>
            <a:pPr>
              <a:buFont typeface="Arial" charset="0"/>
              <a:buNone/>
            </a:pPr>
            <a:r>
              <a:rPr lang="tr-TR" sz="2200" b="1" dirty="0" smtClean="0"/>
              <a:t>    "Şu davranışı yaparsan seni severim, şunu yapmazsan seni sevmem" şeklindeki ifadeler veya davranışlar çocuğun ruh sağlığını olumsuz yönde etkiler.</a:t>
            </a:r>
          </a:p>
          <a:p>
            <a:r>
              <a:rPr lang="tr-TR" sz="2200" b="1" dirty="0" smtClean="0"/>
              <a:t>Çocuğun olumsuz davranışları yerine </a:t>
            </a:r>
            <a:r>
              <a:rPr lang="tr-TR" sz="2200" b="1" dirty="0" smtClean="0">
                <a:solidFill>
                  <a:srgbClr val="FF0066"/>
                </a:solidFill>
              </a:rPr>
              <a:t>olumlu davranışları </a:t>
            </a:r>
            <a:r>
              <a:rPr lang="tr-TR" sz="2200" b="1" dirty="0" smtClean="0"/>
              <a:t>ön plana çıkarılmalıdır.</a:t>
            </a:r>
          </a:p>
          <a:p>
            <a:r>
              <a:rPr lang="tr-TR" sz="2200" b="1" dirty="0" smtClean="0"/>
              <a:t>Çocuklara </a:t>
            </a:r>
            <a:r>
              <a:rPr lang="tr-TR" sz="2200" b="1" dirty="0" smtClean="0">
                <a:solidFill>
                  <a:srgbClr val="FF0066"/>
                </a:solidFill>
              </a:rPr>
              <a:t>birer birey olarak saygı </a:t>
            </a:r>
            <a:r>
              <a:rPr lang="tr-TR" sz="2200" b="1" dirty="0" smtClean="0"/>
              <a:t>gösterilmelidir.</a:t>
            </a:r>
          </a:p>
          <a:p>
            <a:pPr>
              <a:defRPr/>
            </a:pPr>
            <a:r>
              <a:rPr lang="tr-TR" sz="2200" b="1" dirty="0" smtClean="0">
                <a:solidFill>
                  <a:srgbClr val="FF0066"/>
                </a:solidFill>
              </a:rPr>
              <a:t>Çocuğun </a:t>
            </a:r>
            <a:r>
              <a:rPr lang="tr-TR" sz="2200" b="1" dirty="0" smtClean="0"/>
              <a:t>duygularını rahatlıkla ifade edebileceği ortamlar sağlanmalıdır.</a:t>
            </a:r>
          </a:p>
          <a:p>
            <a:pPr>
              <a:defRPr/>
            </a:pPr>
            <a:r>
              <a:rPr lang="tr-TR" sz="2200" b="1" dirty="0" smtClean="0"/>
              <a:t>Çocuklara, </a:t>
            </a:r>
            <a:r>
              <a:rPr lang="tr-TR" sz="2200" b="1" dirty="0" smtClean="0">
                <a:solidFill>
                  <a:srgbClr val="FF0066"/>
                </a:solidFill>
              </a:rPr>
              <a:t>gelişim düzeylerine uygun kurallar </a:t>
            </a:r>
            <a:r>
              <a:rPr lang="tr-TR" sz="2200" b="1" dirty="0" smtClean="0"/>
              <a:t>konulmalı ve bu kuralların gerekçeleri açıklanmalıdır.</a:t>
            </a:r>
          </a:p>
          <a:p>
            <a:pPr>
              <a:defRPr/>
            </a:pPr>
            <a:r>
              <a:rPr lang="tr-TR" sz="2200" b="1" dirty="0" smtClean="0"/>
              <a:t>Çocuklara günlük yaşamda, </a:t>
            </a:r>
            <a:r>
              <a:rPr lang="tr-TR" sz="2200" b="1" dirty="0" smtClean="0">
                <a:solidFill>
                  <a:srgbClr val="FF0066"/>
                </a:solidFill>
              </a:rPr>
              <a:t>karar verme davranışı </a:t>
            </a:r>
            <a:r>
              <a:rPr lang="tr-TR" sz="2200" b="1" dirty="0" smtClean="0"/>
              <a:t>kazanabilmeleri için ortamlar sağlanmalıdır.</a:t>
            </a:r>
          </a:p>
          <a:p>
            <a:pPr>
              <a:defRPr/>
            </a:pPr>
            <a:r>
              <a:rPr lang="tr-TR" sz="2200" b="1" dirty="0" smtClean="0"/>
              <a:t>Çocukların günlük yaşamlarında </a:t>
            </a:r>
            <a:r>
              <a:rPr lang="tr-TR" sz="2200" b="1" dirty="0" smtClean="0">
                <a:solidFill>
                  <a:srgbClr val="FF0066"/>
                </a:solidFill>
              </a:rPr>
              <a:t>problem çözme becerileri </a:t>
            </a:r>
            <a:r>
              <a:rPr lang="tr-TR" sz="2200" b="1" dirty="0" smtClean="0"/>
              <a:t>geliştirmeleri desteklenmelidir.</a:t>
            </a:r>
          </a:p>
          <a:p>
            <a:endParaRPr lang="tr-TR" sz="2200" b="1" dirty="0"/>
          </a:p>
        </p:txBody>
      </p:sp>
      <p:sp>
        <p:nvSpPr>
          <p:cNvPr id="4" name="1 Başlık"/>
          <p:cNvSpPr txBox="1">
            <a:spLocks/>
          </p:cNvSpPr>
          <p:nvPr/>
        </p:nvSpPr>
        <p:spPr>
          <a:xfrm>
            <a:off x="467544"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6000" b="1" i="0" u="none" strike="noStrike" kern="1200" cap="none" spc="0" normalizeH="0" baseline="0" noProof="0" dirty="0" smtClean="0">
                <a:ln>
                  <a:noFill/>
                </a:ln>
                <a:solidFill>
                  <a:schemeClr val="tx2">
                    <a:lumMod val="75000"/>
                  </a:schemeClr>
                </a:solidFill>
                <a:effectLst/>
                <a:uLnTx/>
                <a:uFillTx/>
                <a:latin typeface="+mj-lt"/>
                <a:ea typeface="+mj-ea"/>
                <a:cs typeface="Times New Roman" pitchFamily="18" charset="0"/>
              </a:rPr>
              <a:t>AİLELERE ÖNERİLER</a:t>
            </a:r>
            <a:endParaRPr kumimoji="0" lang="tr-TR" sz="6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8178" name="Dikdörtgen 2"/>
          <p:cNvSpPr>
            <a:spLocks noChangeArrowheads="1"/>
          </p:cNvSpPr>
          <p:nvPr/>
        </p:nvSpPr>
        <p:spPr bwMode="auto">
          <a:xfrm>
            <a:off x="249238" y="333374"/>
            <a:ext cx="8643242" cy="5570756"/>
          </a:xfrm>
          <a:prstGeom prst="rect">
            <a:avLst/>
          </a:prstGeom>
          <a:noFill/>
          <a:ln w="9525">
            <a:noFill/>
            <a:miter lim="800000"/>
            <a:headEnd/>
            <a:tailEnd/>
          </a:ln>
        </p:spPr>
        <p:txBody>
          <a:bodyPr wrap="square">
            <a:spAutoFit/>
          </a:bodyPr>
          <a:lstStyle/>
          <a:p>
            <a:pPr algn="ctr" eaLnBrk="1" hangingPunct="1"/>
            <a:r>
              <a:rPr lang="tr-TR" sz="4400" b="1" dirty="0">
                <a:solidFill>
                  <a:srgbClr val="FF0066"/>
                </a:solidFill>
                <a:cs typeface="Arial" charset="0"/>
              </a:rPr>
              <a:t>ÇOCUK NEYİ ÖĞRENİR?</a:t>
            </a:r>
          </a:p>
          <a:p>
            <a:pPr eaLnBrk="1" hangingPunct="1"/>
            <a:endParaRPr lang="tr-TR" sz="2800" dirty="0">
              <a:solidFill>
                <a:srgbClr val="444444"/>
              </a:solidFill>
              <a:cs typeface="Arial" charset="0"/>
            </a:endParaRPr>
          </a:p>
          <a:p>
            <a:pPr eaLnBrk="1" hangingPunct="1"/>
            <a:r>
              <a:rPr lang="tr-TR" sz="2800" dirty="0">
                <a:solidFill>
                  <a:srgbClr val="444444"/>
                </a:solidFill>
                <a:cs typeface="Arial" charset="0"/>
              </a:rPr>
              <a:t> </a:t>
            </a:r>
            <a:r>
              <a:rPr lang="tr-TR" sz="2800" b="1" dirty="0">
                <a:solidFill>
                  <a:srgbClr val="444444"/>
                </a:solidFill>
                <a:cs typeface="Arial" charset="0"/>
              </a:rPr>
              <a:t>EĞER BİR ÇOCUK</a:t>
            </a:r>
            <a:r>
              <a:rPr lang="tr-TR" sz="2000" b="1" dirty="0">
                <a:solidFill>
                  <a:srgbClr val="444444"/>
                </a:solidFill>
                <a:cs typeface="Arial" charset="0"/>
              </a:rPr>
              <a:t>;</a:t>
            </a:r>
          </a:p>
          <a:p>
            <a:pPr eaLnBrk="1" hangingPunct="1"/>
            <a:endParaRPr lang="tr-TR" sz="2000" b="1" dirty="0">
              <a:solidFill>
                <a:srgbClr val="444444"/>
              </a:solidFill>
              <a:cs typeface="Arial" charset="0"/>
            </a:endParaRPr>
          </a:p>
          <a:p>
            <a:pPr eaLnBrk="1" hangingPunct="1"/>
            <a:r>
              <a:rPr lang="tr-TR" sz="2000" b="1" dirty="0">
                <a:solidFill>
                  <a:srgbClr val="444444"/>
                </a:solidFill>
                <a:cs typeface="Arial" charset="0"/>
              </a:rPr>
              <a:t> </a:t>
            </a:r>
            <a:r>
              <a:rPr lang="tr-TR" sz="2800" b="1" dirty="0">
                <a:solidFill>
                  <a:srgbClr val="FF0000"/>
                </a:solidFill>
                <a:cs typeface="Arial" charset="0"/>
              </a:rPr>
              <a:t>KINANARAK</a:t>
            </a:r>
            <a:r>
              <a:rPr lang="tr-TR" sz="2800" b="1" dirty="0">
                <a:solidFill>
                  <a:srgbClr val="444444"/>
                </a:solidFill>
                <a:cs typeface="Arial" charset="0"/>
              </a:rPr>
              <a:t> YAŞARSA, </a:t>
            </a:r>
            <a:r>
              <a:rPr lang="tr-TR" sz="2800" b="1" dirty="0">
                <a:solidFill>
                  <a:srgbClr val="FF0000"/>
                </a:solidFill>
                <a:cs typeface="Arial" charset="0"/>
              </a:rPr>
              <a:t>SUÇLAMAYI</a:t>
            </a:r>
            <a:r>
              <a:rPr lang="tr-TR" sz="2800" b="1" dirty="0">
                <a:solidFill>
                  <a:srgbClr val="444444"/>
                </a:solidFill>
                <a:cs typeface="Arial" charset="0"/>
              </a:rPr>
              <a:t> ÖĞRENİR.</a:t>
            </a:r>
          </a:p>
          <a:p>
            <a:pPr eaLnBrk="1" hangingPunct="1"/>
            <a:r>
              <a:rPr lang="tr-TR" sz="2800" b="1" dirty="0">
                <a:solidFill>
                  <a:srgbClr val="444444"/>
                </a:solidFill>
                <a:cs typeface="Arial" charset="0"/>
              </a:rPr>
              <a:t> </a:t>
            </a:r>
            <a:r>
              <a:rPr lang="tr-TR" sz="2800" b="1" dirty="0" smtClean="0">
                <a:solidFill>
                  <a:srgbClr val="FF0000"/>
                </a:solidFill>
                <a:cs typeface="Arial" charset="0"/>
              </a:rPr>
              <a:t>UTANÇ</a:t>
            </a:r>
            <a:r>
              <a:rPr lang="tr-TR" sz="2800" b="1" dirty="0" smtClean="0">
                <a:solidFill>
                  <a:srgbClr val="444444"/>
                </a:solidFill>
                <a:cs typeface="Arial" charset="0"/>
              </a:rPr>
              <a:t> </a:t>
            </a:r>
            <a:r>
              <a:rPr lang="tr-TR" sz="2800" b="1" dirty="0">
                <a:solidFill>
                  <a:srgbClr val="444444"/>
                </a:solidFill>
                <a:cs typeface="Arial" charset="0"/>
              </a:rPr>
              <a:t>İÇİNDE YAŞARSA, </a:t>
            </a:r>
            <a:r>
              <a:rPr lang="tr-TR" sz="2800" b="1" dirty="0">
                <a:solidFill>
                  <a:srgbClr val="FF0000"/>
                </a:solidFill>
                <a:cs typeface="Arial" charset="0"/>
              </a:rPr>
              <a:t>SUÇLULUK</a:t>
            </a:r>
            <a:r>
              <a:rPr lang="tr-TR" sz="2800" b="1" dirty="0">
                <a:solidFill>
                  <a:srgbClr val="444444"/>
                </a:solidFill>
                <a:cs typeface="Arial" charset="0"/>
              </a:rPr>
              <a:t> DUYMAYI ÖĞRENİR. </a:t>
            </a:r>
          </a:p>
          <a:p>
            <a:pPr eaLnBrk="1" hangingPunct="1"/>
            <a:r>
              <a:rPr lang="tr-TR" sz="2800" b="1" dirty="0" smtClean="0">
                <a:solidFill>
                  <a:srgbClr val="FF0000"/>
                </a:solidFill>
                <a:cs typeface="Arial" charset="0"/>
              </a:rPr>
              <a:t>HOŞGÖRÜYLE</a:t>
            </a:r>
            <a:r>
              <a:rPr lang="tr-TR" sz="2800" b="1" dirty="0" smtClean="0">
                <a:solidFill>
                  <a:srgbClr val="444444"/>
                </a:solidFill>
                <a:cs typeface="Arial" charset="0"/>
              </a:rPr>
              <a:t> </a:t>
            </a:r>
            <a:r>
              <a:rPr lang="tr-TR" sz="2800" b="1" dirty="0">
                <a:solidFill>
                  <a:srgbClr val="444444"/>
                </a:solidFill>
                <a:cs typeface="Arial" charset="0"/>
              </a:rPr>
              <a:t>YAŞARSA, </a:t>
            </a:r>
            <a:r>
              <a:rPr lang="tr-TR" sz="2800" b="1" dirty="0">
                <a:solidFill>
                  <a:srgbClr val="FF0000"/>
                </a:solidFill>
                <a:cs typeface="Arial" charset="0"/>
              </a:rPr>
              <a:t>SABIRLI OLMAYI </a:t>
            </a:r>
            <a:r>
              <a:rPr lang="tr-TR" sz="2800" b="1" dirty="0">
                <a:solidFill>
                  <a:srgbClr val="444444"/>
                </a:solidFill>
                <a:cs typeface="Arial" charset="0"/>
              </a:rPr>
              <a:t>ÖĞRENİR. </a:t>
            </a:r>
          </a:p>
          <a:p>
            <a:r>
              <a:rPr lang="tr-TR" sz="2800" b="1" dirty="0" smtClean="0">
                <a:solidFill>
                  <a:srgbClr val="FF0000"/>
                </a:solidFill>
                <a:cs typeface="Arial" charset="0"/>
              </a:rPr>
              <a:t>TEŞVİK </a:t>
            </a:r>
            <a:r>
              <a:rPr lang="tr-TR" sz="2800" b="1" dirty="0">
                <a:solidFill>
                  <a:srgbClr val="FF0000"/>
                </a:solidFill>
                <a:cs typeface="Arial" charset="0"/>
              </a:rPr>
              <a:t>EDİLEREK </a:t>
            </a:r>
            <a:r>
              <a:rPr lang="tr-TR" sz="2800" b="1" dirty="0">
                <a:solidFill>
                  <a:srgbClr val="444444"/>
                </a:solidFill>
                <a:cs typeface="Arial" charset="0"/>
              </a:rPr>
              <a:t>YAŞARSA, </a:t>
            </a:r>
            <a:r>
              <a:rPr lang="tr-TR" sz="2800" b="1" dirty="0">
                <a:solidFill>
                  <a:srgbClr val="FF0000"/>
                </a:solidFill>
                <a:cs typeface="Arial" charset="0"/>
              </a:rPr>
              <a:t>ÖZGÜVENİ</a:t>
            </a:r>
            <a:r>
              <a:rPr lang="tr-TR" sz="2800" b="1" dirty="0">
                <a:solidFill>
                  <a:srgbClr val="444444"/>
                </a:solidFill>
                <a:cs typeface="Arial" charset="0"/>
              </a:rPr>
              <a:t> ÖĞRENİR</a:t>
            </a:r>
            <a:r>
              <a:rPr lang="tr-TR" sz="2800" b="1" dirty="0" smtClean="0">
                <a:solidFill>
                  <a:srgbClr val="444444"/>
                </a:solidFill>
                <a:cs typeface="Arial" charset="0"/>
              </a:rPr>
              <a:t>.</a:t>
            </a:r>
          </a:p>
          <a:p>
            <a:r>
              <a:rPr lang="tr-TR" sz="2800" b="1" dirty="0" smtClean="0">
                <a:solidFill>
                  <a:srgbClr val="FF0000"/>
                </a:solidFill>
                <a:cs typeface="Arial" charset="0"/>
              </a:rPr>
              <a:t> DEĞER</a:t>
            </a:r>
            <a:r>
              <a:rPr lang="tr-TR" sz="2800" b="1" dirty="0" smtClean="0">
                <a:solidFill>
                  <a:srgbClr val="444444"/>
                </a:solidFill>
                <a:cs typeface="Arial" charset="0"/>
              </a:rPr>
              <a:t> VERİLEREK YAŞARSA, </a:t>
            </a:r>
            <a:r>
              <a:rPr lang="tr-TR" sz="2800" b="1" dirty="0" smtClean="0">
                <a:solidFill>
                  <a:srgbClr val="FF0000"/>
                </a:solidFill>
                <a:cs typeface="Arial" charset="0"/>
              </a:rPr>
              <a:t>SAYGI</a:t>
            </a:r>
            <a:r>
              <a:rPr lang="tr-TR" sz="2800" b="1" dirty="0" smtClean="0">
                <a:solidFill>
                  <a:srgbClr val="444444"/>
                </a:solidFill>
                <a:cs typeface="Arial" charset="0"/>
              </a:rPr>
              <a:t> DUYMAYI ÖĞRENİR. </a:t>
            </a:r>
          </a:p>
          <a:p>
            <a:r>
              <a:rPr lang="tr-TR" sz="2800" b="1" dirty="0" smtClean="0">
                <a:solidFill>
                  <a:srgbClr val="FF0000"/>
                </a:solidFill>
                <a:cs typeface="Arial" charset="0"/>
              </a:rPr>
              <a:t>EŞİTLİK</a:t>
            </a:r>
            <a:r>
              <a:rPr lang="tr-TR" sz="2800" b="1" dirty="0" smtClean="0">
                <a:solidFill>
                  <a:srgbClr val="444444"/>
                </a:solidFill>
                <a:cs typeface="Arial" charset="0"/>
              </a:rPr>
              <a:t> ORTAMINDA YAŞARSA, </a:t>
            </a:r>
            <a:r>
              <a:rPr lang="tr-TR" sz="2800" b="1" dirty="0" smtClean="0">
                <a:solidFill>
                  <a:srgbClr val="FF0000"/>
                </a:solidFill>
                <a:cs typeface="Arial" charset="0"/>
              </a:rPr>
              <a:t>ADALETİ </a:t>
            </a:r>
            <a:r>
              <a:rPr lang="tr-TR" sz="2800" b="1" dirty="0" smtClean="0">
                <a:solidFill>
                  <a:srgbClr val="444444"/>
                </a:solidFill>
                <a:cs typeface="Arial" charset="0"/>
              </a:rPr>
              <a:t>ÖĞRENİR. </a:t>
            </a:r>
          </a:p>
          <a:p>
            <a:r>
              <a:rPr lang="tr-TR" sz="2800" b="1" dirty="0" smtClean="0">
                <a:solidFill>
                  <a:srgbClr val="FF0000"/>
                </a:solidFill>
                <a:cs typeface="Arial" charset="0"/>
              </a:rPr>
              <a:t>SEVGİ</a:t>
            </a:r>
            <a:r>
              <a:rPr lang="tr-TR" sz="2800" b="1" dirty="0" smtClean="0">
                <a:solidFill>
                  <a:srgbClr val="444444"/>
                </a:solidFill>
                <a:cs typeface="Arial" charset="0"/>
              </a:rPr>
              <a:t> İÇİNDE BÜYÜRSE </a:t>
            </a:r>
            <a:r>
              <a:rPr lang="tr-TR" sz="2800" b="1" dirty="0" smtClean="0">
                <a:solidFill>
                  <a:srgbClr val="FF0000"/>
                </a:solidFill>
                <a:cs typeface="Arial" charset="0"/>
              </a:rPr>
              <a:t>GÜVENMEYİ </a:t>
            </a:r>
            <a:r>
              <a:rPr lang="tr-TR" sz="2800" b="1" dirty="0" smtClean="0">
                <a:solidFill>
                  <a:srgbClr val="444444"/>
                </a:solidFill>
                <a:cs typeface="Arial" charset="0"/>
              </a:rPr>
              <a:t>ÖĞRENİR</a:t>
            </a:r>
            <a:r>
              <a:rPr lang="tr-TR" sz="2800" dirty="0" smtClean="0">
                <a:solidFill>
                  <a:srgbClr val="444444"/>
                </a:solidFill>
                <a:cs typeface="Arial" charset="0"/>
              </a:rPr>
              <a:t>. </a:t>
            </a:r>
          </a:p>
          <a:p>
            <a:pPr eaLnBrk="1" hangingPunct="1"/>
            <a:r>
              <a:rPr lang="tr-TR" sz="2000" dirty="0">
                <a:solidFill>
                  <a:srgbClr val="444444"/>
                </a:solidFill>
                <a:cs typeface="Arial" charset="0"/>
              </a:rPr>
              <a:t> </a:t>
            </a:r>
            <a:endParaRPr lang="tr-TR" sz="2000" dirty="0" smtClean="0">
              <a:solidFill>
                <a:srgbClr val="444444"/>
              </a:solidFill>
              <a:cs typeface="Arial" charset="0"/>
            </a:endParaRPr>
          </a:p>
          <a:p>
            <a:pPr eaLnBrk="1" hangingPunct="1"/>
            <a:endParaRPr lang="tr-TR" sz="2000" dirty="0">
              <a:solidFill>
                <a:srgbClr val="444444"/>
              </a:solidFill>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3"/>
          <p:cNvPicPr>
            <a:picLocks noChangeAspect="1"/>
          </p:cNvPicPr>
          <p:nvPr/>
        </p:nvPicPr>
        <p:blipFill>
          <a:blip r:embed="rId2" cstate="print">
            <a:duotone>
              <a:prstClr val="black"/>
              <a:schemeClr val="accent5">
                <a:tint val="45000"/>
                <a:satMod val="400000"/>
              </a:schemeClr>
            </a:duotone>
            <a:lum bright="-26000" contrast="-19000"/>
          </a:blip>
          <a:srcRect t="19991"/>
          <a:stretch>
            <a:fillRect/>
          </a:stretch>
        </p:blipFill>
        <p:spPr bwMode="auto">
          <a:xfrm>
            <a:off x="0" y="0"/>
            <a:ext cx="9144000" cy="6896100"/>
          </a:xfrm>
          <a:prstGeom prst="rect">
            <a:avLst/>
          </a:prstGeom>
          <a:noFill/>
          <a:ln w="9525">
            <a:noFill/>
            <a:miter lim="800000"/>
            <a:headEnd/>
            <a:tailEnd/>
          </a:ln>
          <a:effectLst>
            <a:outerShdw blurRad="711200" dist="635000" dir="7680000" algn="ctr" rotWithShape="0">
              <a:srgbClr val="000000">
                <a:alpha val="23000"/>
              </a:srgbClr>
            </a:outerShdw>
          </a:effectLst>
          <a:scene3d>
            <a:camera prst="orthographicFront"/>
            <a:lightRig rig="threePt" dir="t"/>
          </a:scene3d>
          <a:sp3d extrusionH="76200" contourW="12700" prstMaterial="metal">
            <a:bevelT/>
            <a:bevelB w="139700" prst="cross"/>
            <a:extrusionClr>
              <a:srgbClr val="0070C0"/>
            </a:extrusionClr>
            <a:contourClr>
              <a:srgbClr val="0070C0"/>
            </a:contourClr>
          </a:sp3d>
        </p:spPr>
      </p:pic>
      <p:sp>
        <p:nvSpPr>
          <p:cNvPr id="6" name="Dikdörtgen 5"/>
          <p:cNvSpPr/>
          <p:nvPr/>
        </p:nvSpPr>
        <p:spPr>
          <a:xfrm>
            <a:off x="2843808" y="1340768"/>
            <a:ext cx="46037" cy="380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027" name="Picture 3" descr="C:\Users\HAMİDE\Desktop\LOGO.jpg"/>
          <p:cNvPicPr>
            <a:picLocks noChangeAspect="1" noChangeArrowheads="1"/>
          </p:cNvPicPr>
          <p:nvPr/>
        </p:nvPicPr>
        <p:blipFill>
          <a:blip r:embed="rId3" cstate="print"/>
          <a:srcRect/>
          <a:stretch>
            <a:fillRect/>
          </a:stretch>
        </p:blipFill>
        <p:spPr bwMode="auto">
          <a:xfrm>
            <a:off x="221260" y="1988840"/>
            <a:ext cx="2433861" cy="2376264"/>
          </a:xfrm>
          <a:prstGeom prst="rect">
            <a:avLst/>
          </a:prstGeom>
          <a:noFill/>
        </p:spPr>
      </p:pic>
      <p:sp>
        <p:nvSpPr>
          <p:cNvPr id="10" name="Metin kutusu 6"/>
          <p:cNvSpPr txBox="1">
            <a:spLocks noChangeArrowheads="1"/>
          </p:cNvSpPr>
          <p:nvPr/>
        </p:nvSpPr>
        <p:spPr bwMode="auto">
          <a:xfrm>
            <a:off x="2987824" y="2132856"/>
            <a:ext cx="6156176" cy="2585323"/>
          </a:xfrm>
          <a:prstGeom prst="rect">
            <a:avLst/>
          </a:prstGeom>
          <a:noFill/>
          <a:ln w="9525">
            <a:noFill/>
            <a:miter lim="800000"/>
            <a:headEnd/>
            <a:tailEnd/>
          </a:ln>
        </p:spPr>
        <p:txBody>
          <a:bodyPr wrap="square">
            <a:spAutoFit/>
          </a:bodyPr>
          <a:lstStyle/>
          <a:p>
            <a:r>
              <a:rPr lang="tr-TR" sz="7200" b="1" dirty="0" smtClean="0">
                <a:solidFill>
                  <a:schemeClr val="bg1"/>
                </a:solidFill>
              </a:rPr>
              <a:t>TEŞEKKÜRLER</a:t>
            </a:r>
          </a:p>
          <a:p>
            <a:endParaRPr lang="tr-TR" sz="7200" b="1" dirty="0" smtClean="0">
              <a:solidFill>
                <a:schemeClr val="bg1"/>
              </a:solidFill>
            </a:endParaRPr>
          </a:p>
          <a:p>
            <a:r>
              <a:rPr lang="tr-TR" b="1" dirty="0" smtClean="0">
                <a:solidFill>
                  <a:schemeClr val="bg1"/>
                </a:solidFill>
              </a:rPr>
              <a:t>HAZIRLAYAN: HAMİDE DEMİRLENDİ</a:t>
            </a:r>
            <a:endParaRPr lang="tr-TR" b="1" dirty="0">
              <a:solidFill>
                <a:schemeClr val="bg1"/>
              </a:solidFill>
            </a:endParaRPr>
          </a:p>
        </p:txBody>
      </p:sp>
      <p:pic>
        <p:nvPicPr>
          <p:cNvPr id="12" name="11 Resim" descr="family.gif"/>
          <p:cNvPicPr>
            <a:picLocks noChangeAspect="1"/>
          </p:cNvPicPr>
          <p:nvPr/>
        </p:nvPicPr>
        <p:blipFill>
          <a:blip r:embed="rId4" cstate="print"/>
          <a:stretch>
            <a:fillRect/>
          </a:stretch>
        </p:blipFill>
        <p:spPr>
          <a:xfrm>
            <a:off x="5133975" y="3914775"/>
            <a:ext cx="4010025" cy="2943225"/>
          </a:xfrm>
          <a:prstGeom prst="rect">
            <a:avLst/>
          </a:prstGeom>
        </p:spPr>
      </p:pic>
      <p:sp>
        <p:nvSpPr>
          <p:cNvPr id="7" name="6 Dikdörtgen"/>
          <p:cNvSpPr/>
          <p:nvPr/>
        </p:nvSpPr>
        <p:spPr>
          <a:xfrm>
            <a:off x="2771800" y="6165304"/>
            <a:ext cx="1998046" cy="369332"/>
          </a:xfrm>
          <a:prstGeom prst="rect">
            <a:avLst/>
          </a:prstGeom>
        </p:spPr>
        <p:txBody>
          <a:bodyPr wrap="none">
            <a:spAutoFit/>
          </a:bodyPr>
          <a:lstStyle/>
          <a:p>
            <a:pPr algn="r">
              <a:buNone/>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REHBERLİK SERVİSİ</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1 Dikdörtgen"/>
          <p:cNvSpPr/>
          <p:nvPr/>
        </p:nvSpPr>
        <p:spPr>
          <a:xfrm>
            <a:off x="1187624" y="908720"/>
            <a:ext cx="5354948" cy="369332"/>
          </a:xfrm>
          <a:prstGeom prst="rect">
            <a:avLst/>
          </a:prstGeom>
        </p:spPr>
        <p:txBody>
          <a:bodyPr wrap="square">
            <a:spAutoFit/>
          </a:bodyPr>
          <a:lstStyle/>
          <a:p>
            <a:r>
              <a:rPr lang="tr-TR" dirty="0" smtClean="0">
                <a:hlinkClick r:id="rId2"/>
              </a:rPr>
              <a:t>https://slideplayer.biz.tr/slide/3663443/</a:t>
            </a:r>
            <a:endParaRPr lang="tr-TR" dirty="0"/>
          </a:p>
        </p:txBody>
      </p:sp>
      <p:sp>
        <p:nvSpPr>
          <p:cNvPr id="3" name="Dikdörtgen 2"/>
          <p:cNvSpPr>
            <a:spLocks noChangeArrowheads="1"/>
          </p:cNvSpPr>
          <p:nvPr/>
        </p:nvSpPr>
        <p:spPr bwMode="auto">
          <a:xfrm>
            <a:off x="0" y="2420888"/>
            <a:ext cx="8643242" cy="707886"/>
          </a:xfrm>
          <a:prstGeom prst="rect">
            <a:avLst/>
          </a:prstGeom>
          <a:noFill/>
          <a:ln w="9525">
            <a:noFill/>
            <a:miter lim="800000"/>
            <a:headEnd/>
            <a:tailEnd/>
          </a:ln>
        </p:spPr>
        <p:txBody>
          <a:bodyPr wrap="square">
            <a:spAutoFit/>
          </a:bodyPr>
          <a:lstStyle/>
          <a:p>
            <a:pPr eaLnBrk="1" hangingPunct="1"/>
            <a:r>
              <a:rPr lang="tr-TR" sz="2000" dirty="0">
                <a:solidFill>
                  <a:srgbClr val="444444"/>
                </a:solidFill>
                <a:cs typeface="Arial" charset="0"/>
              </a:rPr>
              <a:t> </a:t>
            </a:r>
            <a:endParaRPr lang="tr-TR" sz="2000" dirty="0" smtClean="0">
              <a:solidFill>
                <a:srgbClr val="444444"/>
              </a:solidFill>
              <a:cs typeface="Arial" charset="0"/>
            </a:endParaRPr>
          </a:p>
          <a:p>
            <a:pPr eaLnBrk="1" hangingPunct="1"/>
            <a:endParaRPr lang="tr-TR" sz="2000" dirty="0">
              <a:solidFill>
                <a:srgbClr val="444444"/>
              </a:solidFill>
              <a:cs typeface="Arial" charset="0"/>
            </a:endParaRPr>
          </a:p>
        </p:txBody>
      </p:sp>
      <p:sp>
        <p:nvSpPr>
          <p:cNvPr id="4" name="3 Dikdörtgen"/>
          <p:cNvSpPr/>
          <p:nvPr/>
        </p:nvSpPr>
        <p:spPr>
          <a:xfrm>
            <a:off x="1115616" y="1700808"/>
            <a:ext cx="4572000" cy="923330"/>
          </a:xfrm>
          <a:prstGeom prst="rect">
            <a:avLst/>
          </a:prstGeom>
        </p:spPr>
        <p:txBody>
          <a:bodyPr>
            <a:spAutoFit/>
          </a:bodyPr>
          <a:lstStyle/>
          <a:p>
            <a:r>
              <a:rPr lang="tr-TR" dirty="0" smtClean="0">
                <a:hlinkClick r:id="rId3"/>
              </a:rPr>
              <a:t>https://tegm.meb.gov.tr/dosya/okuloncesi/Annebaba%20Tutumlar%C4%B1.pdf</a:t>
            </a:r>
            <a:endParaRPr lang="tr-TR" dirty="0" smtClean="0"/>
          </a:p>
          <a:p>
            <a:endParaRPr lang="tr-TR" dirty="0"/>
          </a:p>
        </p:txBody>
      </p:sp>
      <p:sp>
        <p:nvSpPr>
          <p:cNvPr id="6" name="5 Dikdörtgen"/>
          <p:cNvSpPr/>
          <p:nvPr/>
        </p:nvSpPr>
        <p:spPr>
          <a:xfrm>
            <a:off x="1187624" y="2564904"/>
            <a:ext cx="4644008" cy="923330"/>
          </a:xfrm>
          <a:prstGeom prst="rect">
            <a:avLst/>
          </a:prstGeom>
        </p:spPr>
        <p:txBody>
          <a:bodyPr wrap="square">
            <a:spAutoFit/>
          </a:bodyPr>
          <a:lstStyle/>
          <a:p>
            <a:r>
              <a:rPr lang="tr-TR" dirty="0" smtClean="0">
                <a:hlinkClick r:id="rId4"/>
              </a:rPr>
              <a:t>https://kisiselbasari.com/aile-psikolojisi-ve-anne-baba-egitimi-seminer-sunulari-slaytlari.html</a:t>
            </a:r>
            <a:endParaRPr lang="tr-TR" dirty="0"/>
          </a:p>
        </p:txBody>
      </p:sp>
      <p:sp>
        <p:nvSpPr>
          <p:cNvPr id="7" name="6 Dikdörtgen"/>
          <p:cNvSpPr/>
          <p:nvPr/>
        </p:nvSpPr>
        <p:spPr>
          <a:xfrm>
            <a:off x="1187624" y="3861048"/>
            <a:ext cx="4572000" cy="646331"/>
          </a:xfrm>
          <a:prstGeom prst="rect">
            <a:avLst/>
          </a:prstGeom>
        </p:spPr>
        <p:txBody>
          <a:bodyPr>
            <a:spAutoFit/>
          </a:bodyPr>
          <a:lstStyle/>
          <a:p>
            <a:r>
              <a:rPr lang="tr-TR" dirty="0" smtClean="0">
                <a:hlinkClick r:id="rId5"/>
              </a:rPr>
              <a:t>https://www.rehberlikservisi.net/tag/anne-baba-tutumlari/</a:t>
            </a:r>
            <a:endParaRPr lang="tr-TR" dirty="0"/>
          </a:p>
        </p:txBody>
      </p:sp>
      <p:sp>
        <p:nvSpPr>
          <p:cNvPr id="8" name="7 Dikdörtgen"/>
          <p:cNvSpPr/>
          <p:nvPr/>
        </p:nvSpPr>
        <p:spPr>
          <a:xfrm>
            <a:off x="1475656" y="332656"/>
            <a:ext cx="4572000" cy="584775"/>
          </a:xfrm>
          <a:prstGeom prst="rect">
            <a:avLst/>
          </a:prstGeom>
        </p:spPr>
        <p:txBody>
          <a:bodyPr>
            <a:spAutoFit/>
          </a:bodyPr>
          <a:lstStyle/>
          <a:p>
            <a:r>
              <a:rPr lang="tr-TR" sz="3200" b="1" dirty="0" smtClean="0"/>
              <a:t>KAYNAKÇA</a:t>
            </a:r>
            <a:endParaRPr lang="tr-TR"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lstStyle/>
          <a:p>
            <a:r>
              <a:rPr lang="tr-TR" b="1" dirty="0" smtClean="0"/>
              <a:t>ANNE BABA TUTUMLARI</a:t>
            </a:r>
            <a:endParaRPr lang="tr-TR" b="1" dirty="0"/>
          </a:p>
        </p:txBody>
      </p:sp>
      <p:graphicFrame>
        <p:nvGraphicFramePr>
          <p:cNvPr id="5" name="4 Diyagram"/>
          <p:cNvGraphicFramePr/>
          <p:nvPr/>
        </p:nvGraphicFramePr>
        <p:xfrm>
          <a:off x="683568" y="1556792"/>
          <a:ext cx="770485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descr="4"/>
          <p:cNvPicPr>
            <a:picLocks noGrp="1" noChangeAspect="1" noChangeArrowheads="1"/>
          </p:cNvPicPr>
          <p:nvPr>
            <p:ph idx="1"/>
          </p:nvPr>
        </p:nvPicPr>
        <p:blipFill>
          <a:blip r:embed="rId2" cstate="print"/>
          <a:srcRect/>
          <a:stretch>
            <a:fillRect/>
          </a:stretch>
        </p:blipFill>
        <p:spPr>
          <a:xfrm>
            <a:off x="251520" y="1772816"/>
            <a:ext cx="3996952" cy="3375057"/>
          </a:xfrm>
        </p:spPr>
      </p:pic>
      <p:sp>
        <p:nvSpPr>
          <p:cNvPr id="6" name="5 Dikdörtgen"/>
          <p:cNvSpPr/>
          <p:nvPr/>
        </p:nvSpPr>
        <p:spPr>
          <a:xfrm>
            <a:off x="826777" y="332656"/>
            <a:ext cx="7849679" cy="707886"/>
          </a:xfrm>
          <a:prstGeom prst="rect">
            <a:avLst/>
          </a:prstGeom>
        </p:spPr>
        <p:txBody>
          <a:bodyPr wrap="square">
            <a:spAutoFit/>
          </a:bodyPr>
          <a:lstStyle/>
          <a:p>
            <a:r>
              <a:rPr lang="tr-TR" sz="4000" b="1" dirty="0" smtClean="0">
                <a:solidFill>
                  <a:schemeClr val="accent5">
                    <a:lumMod val="75000"/>
                  </a:schemeClr>
                </a:solidFill>
              </a:rPr>
              <a:t>AŞIRI BASKICI VE OTORİTER TUTUM</a:t>
            </a:r>
            <a:endParaRPr lang="tr-TR" sz="4000" b="1" dirty="0">
              <a:solidFill>
                <a:schemeClr val="accent5">
                  <a:lumMod val="75000"/>
                </a:schemeClr>
              </a:solidFill>
            </a:endParaRPr>
          </a:p>
        </p:txBody>
      </p:sp>
      <p:sp>
        <p:nvSpPr>
          <p:cNvPr id="7" name="9 Dikdörtgen"/>
          <p:cNvSpPr>
            <a:spLocks noChangeArrowheads="1"/>
          </p:cNvSpPr>
          <p:nvPr/>
        </p:nvSpPr>
        <p:spPr bwMode="auto">
          <a:xfrm>
            <a:off x="4355976" y="2276872"/>
            <a:ext cx="4536504" cy="3046988"/>
          </a:xfrm>
          <a:prstGeom prst="rect">
            <a:avLst/>
          </a:prstGeom>
          <a:noFill/>
          <a:ln w="9525">
            <a:noFill/>
            <a:miter lim="800000"/>
            <a:headEnd/>
            <a:tailEnd/>
          </a:ln>
        </p:spPr>
        <p:txBody>
          <a:bodyPr wrap="square">
            <a:spAutoFit/>
          </a:bodyPr>
          <a:lstStyle/>
          <a:p>
            <a:pPr>
              <a:buFont typeface="Wingdings" pitchFamily="2" charset="2"/>
              <a:buChar char="Ø"/>
            </a:pPr>
            <a:r>
              <a:rPr lang="tr-TR" sz="3200" b="1" dirty="0"/>
              <a:t>Ebeveyn aşırı </a:t>
            </a:r>
            <a:r>
              <a:rPr lang="tr-TR" sz="3200" b="1" dirty="0" smtClean="0"/>
              <a:t>kontrollü</a:t>
            </a:r>
          </a:p>
          <a:p>
            <a:pPr>
              <a:buFont typeface="Wingdings" pitchFamily="2" charset="2"/>
              <a:buChar char="Ø"/>
            </a:pPr>
            <a:r>
              <a:rPr lang="tr-TR" sz="3200" b="1" dirty="0" smtClean="0"/>
              <a:t>Daha </a:t>
            </a:r>
            <a:r>
              <a:rPr lang="tr-TR" sz="3200" b="1" dirty="0"/>
              <a:t>az sıcak </a:t>
            </a:r>
            <a:r>
              <a:rPr lang="tr-TR" sz="3200" b="1" dirty="0" smtClean="0"/>
              <a:t>ilişki</a:t>
            </a:r>
          </a:p>
          <a:p>
            <a:pPr>
              <a:buFont typeface="Wingdings" pitchFamily="2" charset="2"/>
              <a:buChar char="Ø"/>
            </a:pPr>
            <a:r>
              <a:rPr lang="tr-TR" sz="3200" b="1" dirty="0" smtClean="0"/>
              <a:t>Katı kurallar</a:t>
            </a:r>
          </a:p>
          <a:p>
            <a:pPr>
              <a:buFont typeface="Wingdings" pitchFamily="2" charset="2"/>
              <a:buChar char="Ø"/>
            </a:pPr>
            <a:r>
              <a:rPr lang="tr-TR" sz="3200" b="1" dirty="0" smtClean="0"/>
              <a:t>İtaat önemli</a:t>
            </a:r>
          </a:p>
          <a:p>
            <a:pPr>
              <a:buFont typeface="Wingdings" pitchFamily="2" charset="2"/>
              <a:buChar char="Ø"/>
            </a:pPr>
            <a:r>
              <a:rPr lang="tr-TR" sz="3200" b="1" dirty="0" smtClean="0"/>
              <a:t>Ceza</a:t>
            </a:r>
            <a:r>
              <a:rPr lang="tr-TR" sz="3200" dirty="0"/>
              <a:t/>
            </a:r>
            <a:br>
              <a:rPr lang="tr-TR" sz="3200" dirty="0"/>
            </a:br>
            <a:endParaRPr lang="tr-T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2">
              <a:lumMod val="20000"/>
              <a:lumOff val="80000"/>
            </a:schemeClr>
          </a:solidFill>
        </p:spPr>
        <p:txBody>
          <a:bodyPr>
            <a:normAutofit fontScale="92500" lnSpcReduction="10000"/>
          </a:bodyPr>
          <a:lstStyle/>
          <a:p>
            <a:r>
              <a:rPr lang="tr-TR" dirty="0" smtClean="0"/>
              <a:t>Bu tutumu benimseyen anne babalar, </a:t>
            </a:r>
            <a:r>
              <a:rPr lang="tr-TR" b="1" dirty="0" smtClean="0">
                <a:solidFill>
                  <a:srgbClr val="FF0066"/>
                </a:solidFill>
              </a:rPr>
              <a:t>aşırı kontrollüdür.</a:t>
            </a:r>
          </a:p>
          <a:p>
            <a:r>
              <a:rPr lang="tr-TR" dirty="0" smtClean="0"/>
              <a:t>Etkileşimlerinde </a:t>
            </a:r>
            <a:r>
              <a:rPr lang="tr-TR" b="1" dirty="0" smtClean="0">
                <a:solidFill>
                  <a:srgbClr val="FF0066"/>
                </a:solidFill>
              </a:rPr>
              <a:t>daha az sıcak </a:t>
            </a:r>
            <a:r>
              <a:rPr lang="tr-TR" dirty="0" smtClean="0"/>
              <a:t>ilişkiler kurarlar.</a:t>
            </a:r>
          </a:p>
          <a:p>
            <a:r>
              <a:rPr lang="tr-TR" dirty="0" smtClean="0"/>
              <a:t>Çocuğun gelişim düzeyini ve isteklerinin dikkate almadan, ondan kendilerinin uygun gördüğü gibi davranmalarını isterler.</a:t>
            </a:r>
          </a:p>
          <a:p>
            <a:r>
              <a:rPr lang="tr-TR" dirty="0" smtClean="0"/>
              <a:t>Sürekli eleştiren, yargılayan, suçlayan anne-babalardır. </a:t>
            </a:r>
          </a:p>
          <a:p>
            <a:r>
              <a:rPr lang="tr-TR" dirty="0" smtClean="0"/>
              <a:t>Çocuğa nedenleri açıklanmayan kurallar konur ve bu kurallar </a:t>
            </a:r>
            <a:r>
              <a:rPr lang="tr-TR" b="1" dirty="0" smtClean="0">
                <a:solidFill>
                  <a:srgbClr val="FF0066"/>
                </a:solidFill>
              </a:rPr>
              <a:t>katı</a:t>
            </a:r>
            <a:r>
              <a:rPr lang="tr-TR" dirty="0" smtClean="0"/>
              <a:t> bir şekilde uygulanır ve </a:t>
            </a:r>
            <a:r>
              <a:rPr lang="tr-TR" b="1" dirty="0" smtClean="0">
                <a:solidFill>
                  <a:srgbClr val="FF0066"/>
                </a:solidFill>
              </a:rPr>
              <a:t>itaate </a:t>
            </a:r>
            <a:r>
              <a:rPr lang="tr-TR" dirty="0" smtClean="0"/>
              <a:t>önem verilir.</a:t>
            </a:r>
          </a:p>
          <a:p>
            <a:r>
              <a:rPr lang="tr-TR" dirty="0" smtClean="0"/>
              <a:t>Ailenin istediği davranışlar yerine getirilmediğinde çocuk </a:t>
            </a:r>
            <a:r>
              <a:rPr lang="tr-TR" b="1" dirty="0" smtClean="0">
                <a:solidFill>
                  <a:srgbClr val="FF0066"/>
                </a:solidFill>
              </a:rPr>
              <a:t>cezalandırılır.</a:t>
            </a:r>
          </a:p>
          <a:p>
            <a:r>
              <a:rPr lang="tr-TR" altLang="en-US" dirty="0" smtClean="0"/>
              <a:t>Çocuğun başına kötü şeyler gelir diye kendi başına bir şeyler yapmasına izin vermezler.</a:t>
            </a:r>
            <a:r>
              <a:rPr lang="tr-TR" altLang="en-US" b="1" dirty="0" smtClean="0">
                <a:solidFill>
                  <a:srgbClr val="FF0066"/>
                </a:solidFill>
              </a:rPr>
              <a:t>Çocuğun tüm ihtiyaçları büyükleri tarafından karşılanmaya çalışılır.</a:t>
            </a:r>
            <a:endParaRPr lang="tr-TR" b="1" dirty="0" smtClean="0">
              <a:solidFill>
                <a:srgbClr val="FF0066"/>
              </a:solidFill>
            </a:endParaRPr>
          </a:p>
          <a:p>
            <a:pPr>
              <a:buNone/>
            </a:pPr>
            <a:endParaRPr lang="tr-TR" b="1" dirty="0" smtClean="0">
              <a:solidFill>
                <a:srgbClr val="FF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2">
                    <a:lumMod val="75000"/>
                  </a:schemeClr>
                </a:solidFill>
              </a:rPr>
              <a:t>OTORİTER BİR AİLEDE YETİŞEN ÇOCUKLARIN ÖZELLİKLERİ</a:t>
            </a:r>
            <a:endParaRPr lang="tr-TR" b="1" dirty="0">
              <a:solidFill>
                <a:schemeClr val="accent2">
                  <a:lumMod val="75000"/>
                </a:schemeClr>
              </a:solidFill>
            </a:endParaRPr>
          </a:p>
        </p:txBody>
      </p:sp>
      <p:sp>
        <p:nvSpPr>
          <p:cNvPr id="3" name="2 İçerik Yer Tutucusu"/>
          <p:cNvSpPr>
            <a:spLocks noGrp="1"/>
          </p:cNvSpPr>
          <p:nvPr>
            <p:ph idx="1"/>
          </p:nvPr>
        </p:nvSpPr>
        <p:spPr/>
        <p:txBody>
          <a:bodyPr>
            <a:normAutofit fontScale="92500" lnSpcReduction="20000"/>
          </a:bodyPr>
          <a:lstStyle/>
          <a:p>
            <a:pPr algn="just"/>
            <a:r>
              <a:rPr lang="tr-TR" b="1" dirty="0" smtClean="0">
                <a:solidFill>
                  <a:schemeClr val="accent5">
                    <a:lumMod val="75000"/>
                  </a:schemeClr>
                </a:solidFill>
              </a:rPr>
              <a:t>Özgüvenleri azdır,</a:t>
            </a:r>
          </a:p>
          <a:p>
            <a:pPr algn="just"/>
            <a:r>
              <a:rPr lang="tr-TR" b="1" dirty="0" smtClean="0">
                <a:solidFill>
                  <a:schemeClr val="accent5">
                    <a:lumMod val="75000"/>
                  </a:schemeClr>
                </a:solidFill>
              </a:rPr>
              <a:t>Çekingendirler,</a:t>
            </a:r>
          </a:p>
          <a:p>
            <a:pPr algn="just"/>
            <a:r>
              <a:rPr lang="tr-TR" b="1" dirty="0" smtClean="0">
                <a:solidFill>
                  <a:schemeClr val="accent5">
                    <a:lumMod val="75000"/>
                  </a:schemeClr>
                </a:solidFill>
              </a:rPr>
              <a:t>Başkalarına karşı aşırı bağımlıdırlar,</a:t>
            </a:r>
          </a:p>
          <a:p>
            <a:pPr algn="just"/>
            <a:r>
              <a:rPr lang="tr-TR" b="1" dirty="0" smtClean="0">
                <a:solidFill>
                  <a:schemeClr val="accent5">
                    <a:lumMod val="75000"/>
                  </a:schemeClr>
                </a:solidFill>
              </a:rPr>
              <a:t>Başkalarının etkisinde kolayca kalabilirler,</a:t>
            </a:r>
          </a:p>
          <a:p>
            <a:pPr algn="just"/>
            <a:r>
              <a:rPr lang="tr-TR" b="1" dirty="0" smtClean="0">
                <a:solidFill>
                  <a:schemeClr val="accent5">
                    <a:lumMod val="75000"/>
                  </a:schemeClr>
                </a:solidFill>
              </a:rPr>
              <a:t>Sosyal ilişkileri zayıftır,</a:t>
            </a:r>
          </a:p>
          <a:p>
            <a:pPr algn="just"/>
            <a:r>
              <a:rPr lang="tr-TR" b="1" dirty="0" smtClean="0">
                <a:solidFill>
                  <a:schemeClr val="accent5">
                    <a:lumMod val="75000"/>
                  </a:schemeClr>
                </a:solidFill>
              </a:rPr>
              <a:t>Yoğun öfke duygusu yaşayabilirler,</a:t>
            </a:r>
          </a:p>
          <a:p>
            <a:pPr algn="just"/>
            <a:r>
              <a:rPr lang="tr-TR" b="1" dirty="0" smtClean="0">
                <a:solidFill>
                  <a:schemeClr val="accent5">
                    <a:lumMod val="75000"/>
                  </a:schemeClr>
                </a:solidFill>
              </a:rPr>
              <a:t>Saldırgan eğilimli olabilirler.</a:t>
            </a:r>
          </a:p>
          <a:p>
            <a:r>
              <a:rPr lang="tr-TR" altLang="en-US" b="1" dirty="0" smtClean="0">
                <a:solidFill>
                  <a:schemeClr val="accent5">
                    <a:lumMod val="75000"/>
                  </a:schemeClr>
                </a:solidFill>
              </a:rPr>
              <a:t>Karar verme becerileri gelişmemiştir.</a:t>
            </a:r>
          </a:p>
          <a:p>
            <a:r>
              <a:rPr lang="tr-TR" altLang="en-US" b="1" dirty="0" smtClean="0">
                <a:solidFill>
                  <a:schemeClr val="accent5">
                    <a:lumMod val="75000"/>
                  </a:schemeClr>
                </a:solidFill>
              </a:rPr>
              <a:t>Hayatları boyunca pasif ve edilgen bir kişilik sergilerler.</a:t>
            </a:r>
          </a:p>
          <a:p>
            <a:pPr algn="just"/>
            <a:endParaRPr lang="tr-TR" b="1"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692696"/>
            <a:ext cx="8568952" cy="6165304"/>
          </a:xfrm>
        </p:spPr>
        <p:txBody>
          <a:bodyPr>
            <a:normAutofit fontScale="77500" lnSpcReduction="20000"/>
          </a:bodyPr>
          <a:lstStyle/>
          <a:p>
            <a:pPr>
              <a:lnSpc>
                <a:spcPct val="80000"/>
              </a:lnSpc>
              <a:buFont typeface="Wingdings" pitchFamily="2" charset="2"/>
              <a:buChar char="Ø"/>
            </a:pPr>
            <a:r>
              <a:rPr lang="tr-TR" sz="2900" dirty="0" smtClean="0">
                <a:solidFill>
                  <a:schemeClr val="accent6">
                    <a:lumMod val="50000"/>
                  </a:schemeClr>
                </a:solidFill>
              </a:rPr>
              <a:t>Çocuk içine kapanık, çekingen, itaatkar olabileceği   gibi aşırı saldırgan ve zorba da olabilir. </a:t>
            </a:r>
          </a:p>
          <a:p>
            <a:pPr>
              <a:lnSpc>
                <a:spcPct val="80000"/>
              </a:lnSpc>
              <a:buFont typeface="Wingdings" pitchFamily="2" charset="2"/>
              <a:buChar char="Ø"/>
            </a:pPr>
            <a:r>
              <a:rPr lang="tr-TR" sz="2900" dirty="0" smtClean="0">
                <a:solidFill>
                  <a:schemeClr val="accent6">
                    <a:lumMod val="50000"/>
                  </a:schemeClr>
                </a:solidFill>
              </a:rPr>
              <a:t>Çocukta daima güçlü olma ve kendinden zayıfları ezme isteği vardır.</a:t>
            </a:r>
          </a:p>
          <a:p>
            <a:pPr>
              <a:lnSpc>
                <a:spcPct val="80000"/>
              </a:lnSpc>
              <a:buFont typeface="Wingdings" pitchFamily="2" charset="2"/>
              <a:buChar char="Ø"/>
            </a:pPr>
            <a:r>
              <a:rPr lang="tr-TR" sz="2900" dirty="0" smtClean="0">
                <a:solidFill>
                  <a:schemeClr val="accent6">
                    <a:lumMod val="50000"/>
                  </a:schemeClr>
                </a:solidFill>
              </a:rPr>
              <a:t>Kendine güveni hemen hemen yok gibidir.</a:t>
            </a:r>
          </a:p>
          <a:p>
            <a:pPr>
              <a:lnSpc>
                <a:spcPct val="80000"/>
              </a:lnSpc>
              <a:buFont typeface="Wingdings" pitchFamily="2" charset="2"/>
              <a:buChar char="Ø"/>
            </a:pPr>
            <a:r>
              <a:rPr lang="tr-TR" sz="2900" dirty="0" smtClean="0">
                <a:solidFill>
                  <a:schemeClr val="accent6">
                    <a:lumMod val="50000"/>
                  </a:schemeClr>
                </a:solidFill>
              </a:rPr>
              <a:t>İleri yaşlarda sıkıntılar karşısında dayanıksız ve çaresiz kalır. </a:t>
            </a:r>
          </a:p>
          <a:p>
            <a:pPr>
              <a:lnSpc>
                <a:spcPct val="80000"/>
              </a:lnSpc>
              <a:buFont typeface="Wingdings" pitchFamily="2" charset="2"/>
              <a:buChar char="Ø"/>
            </a:pPr>
            <a:r>
              <a:rPr lang="tr-TR" altLang="en-US" sz="2900" dirty="0" smtClean="0">
                <a:solidFill>
                  <a:schemeClr val="accent6">
                    <a:lumMod val="50000"/>
                  </a:schemeClr>
                </a:solidFill>
              </a:rPr>
              <a:t>Hata yapanlar mutlaka cezalandırılmalıdır görüşünü benimserler.</a:t>
            </a:r>
          </a:p>
          <a:p>
            <a:pPr>
              <a:lnSpc>
                <a:spcPct val="80000"/>
              </a:lnSpc>
              <a:buFont typeface="Wingdings" pitchFamily="2" charset="2"/>
              <a:buChar char="Ø"/>
            </a:pPr>
            <a:r>
              <a:rPr lang="tr-TR" altLang="en-US" sz="2900" dirty="0" smtClean="0">
                <a:solidFill>
                  <a:schemeClr val="accent6">
                    <a:lumMod val="50000"/>
                  </a:schemeClr>
                </a:solidFill>
              </a:rPr>
              <a:t>Rutin ve sınırları belli olan iş ve meslekleri seçerler.</a:t>
            </a:r>
          </a:p>
          <a:p>
            <a:pPr>
              <a:lnSpc>
                <a:spcPct val="80000"/>
              </a:lnSpc>
              <a:buFont typeface="Wingdings" pitchFamily="2" charset="2"/>
              <a:buChar char="Ø"/>
            </a:pPr>
            <a:r>
              <a:rPr lang="tr-TR" altLang="en-US" sz="2900" dirty="0" smtClean="0">
                <a:solidFill>
                  <a:schemeClr val="accent6">
                    <a:lumMod val="50000"/>
                  </a:schemeClr>
                </a:solidFill>
              </a:rPr>
              <a:t>En küçük bir hatada bile hoşgörüleri olmayabilir.</a:t>
            </a:r>
          </a:p>
          <a:p>
            <a:pPr>
              <a:lnSpc>
                <a:spcPct val="80000"/>
              </a:lnSpc>
              <a:buFont typeface="Wingdings" pitchFamily="2" charset="2"/>
              <a:buChar char="Ø"/>
            </a:pPr>
            <a:r>
              <a:rPr lang="tr-TR" altLang="en-US" sz="2900" dirty="0" smtClean="0">
                <a:solidFill>
                  <a:schemeClr val="accent6">
                    <a:lumMod val="50000"/>
                  </a:schemeClr>
                </a:solidFill>
              </a:rPr>
              <a:t>Okul yaşamlarında fazla başarılı olamazlar.</a:t>
            </a:r>
          </a:p>
          <a:p>
            <a:pPr>
              <a:buFont typeface="Wingdings" pitchFamily="2" charset="2"/>
              <a:buChar char="Ø"/>
            </a:pPr>
            <a:r>
              <a:rPr lang="tr-TR" altLang="en-US" sz="2900" dirty="0" smtClean="0">
                <a:solidFill>
                  <a:schemeClr val="accent6">
                    <a:lumMod val="50000"/>
                  </a:schemeClr>
                </a:solidFill>
              </a:rPr>
              <a:t>Anne-babalarının (veya bir otoritenin)olmadığı ortamlarda kendilerini boşlukta hissederler ve bir otorite bulma arayışı içine girerler.</a:t>
            </a:r>
            <a:r>
              <a:rPr lang="tr-TR" sz="2900" dirty="0" smtClean="0">
                <a:solidFill>
                  <a:schemeClr val="accent6">
                    <a:lumMod val="50000"/>
                  </a:schemeClr>
                </a:solidFill>
              </a:rPr>
              <a:t> Çocuk alacağı ağır cezalardan kaçmak için yalan söyleyebilir. </a:t>
            </a:r>
          </a:p>
          <a:p>
            <a:pPr>
              <a:buFont typeface="Wingdings" pitchFamily="2" charset="2"/>
              <a:buChar char="Ø"/>
            </a:pPr>
            <a:r>
              <a:rPr lang="tr-TR" sz="2900" dirty="0" smtClean="0">
                <a:solidFill>
                  <a:schemeClr val="accent6">
                    <a:lumMod val="50000"/>
                  </a:schemeClr>
                </a:solidFill>
              </a:rPr>
              <a:t>İnsanlar tarafından kolay kandırılabilir, yanlış hareketler yapmaya eğilimlidir.</a:t>
            </a:r>
          </a:p>
          <a:p>
            <a:pPr>
              <a:buFont typeface="Wingdings" pitchFamily="2" charset="2"/>
              <a:buChar char="Ø"/>
            </a:pPr>
            <a:r>
              <a:rPr lang="tr-TR" sz="2900" dirty="0" smtClean="0">
                <a:solidFill>
                  <a:schemeClr val="accent6">
                    <a:lumMod val="50000"/>
                  </a:schemeClr>
                </a:solidFill>
              </a:rPr>
              <a:t>Aşırı hassas, kırılgan ve hastalıklı bir kişilik yapısı görülebilir. Sürekli eleştirildiği için aşağılık duygusuna kapılabilir.   </a:t>
            </a:r>
          </a:p>
          <a:p>
            <a:pPr>
              <a:buFont typeface="Wingdings" pitchFamily="2" charset="2"/>
              <a:buChar char="Ø"/>
            </a:pPr>
            <a:r>
              <a:rPr lang="tr-TR" sz="2900" dirty="0" smtClean="0">
                <a:solidFill>
                  <a:schemeClr val="accent6">
                    <a:lumMod val="50000"/>
                  </a:schemeClr>
                </a:solidFill>
              </a:rPr>
              <a:t>Bu çocuklar kötü muameleye maruz kalmaktan korktukları için anne ve babaya karşı uysal olmaktadır, fakat içten içe anne babaya karşı düşmanlık duyguları geliştirirler.</a:t>
            </a:r>
          </a:p>
          <a:p>
            <a:pPr>
              <a:buFont typeface="Wingdings" pitchFamily="2" charset="2"/>
              <a:buChar char="Ø"/>
            </a:pPr>
            <a:r>
              <a:rPr lang="tr-TR" sz="2900" dirty="0" smtClean="0">
                <a:solidFill>
                  <a:schemeClr val="accent6">
                    <a:lumMod val="50000"/>
                  </a:schemeClr>
                </a:solidFill>
              </a:rPr>
              <a:t>Sürekli kusurları aranan çocuk streslidir, ve stresliyken hata yapma olasılığı artar.</a:t>
            </a:r>
          </a:p>
          <a:p>
            <a:pPr>
              <a:lnSpc>
                <a:spcPct val="80000"/>
              </a:lnSpc>
              <a:buFont typeface="Wingdings" pitchFamily="2" charset="2"/>
              <a:buChar char="Ø"/>
            </a:pPr>
            <a:endParaRPr lang="tr-TR" altLang="en-US" dirty="0" smtClean="0"/>
          </a:p>
          <a:p>
            <a:pPr>
              <a:lnSpc>
                <a:spcPct val="80000"/>
              </a:lnSpc>
              <a:buFont typeface="Wingdings" pitchFamily="2" charset="2"/>
              <a:buChar char="Ø"/>
            </a:pPr>
            <a:endParaRPr lang="tr-TR" altLang="en-US" dirty="0" smtClean="0"/>
          </a:p>
          <a:p>
            <a:endParaRPr lang="tr-TR" b="1" dirty="0"/>
          </a:p>
        </p:txBody>
      </p:sp>
      <p:sp>
        <p:nvSpPr>
          <p:cNvPr id="4" name="1 Başlık"/>
          <p:cNvSpPr>
            <a:spLocks noGrp="1"/>
          </p:cNvSpPr>
          <p:nvPr>
            <p:ph type="title"/>
          </p:nvPr>
        </p:nvSpPr>
        <p:spPr>
          <a:xfrm>
            <a:off x="-433064" y="260648"/>
            <a:ext cx="9577064" cy="571500"/>
          </a:xfrm>
        </p:spPr>
        <p:txBody>
          <a:bodyPr>
            <a:noAutofit/>
          </a:bodyPr>
          <a:lstStyle/>
          <a:p>
            <a:r>
              <a:rPr lang="tr-TR" sz="4000" b="1" dirty="0" smtClean="0">
                <a:solidFill>
                  <a:srgbClr val="FFC000"/>
                </a:solidFill>
                <a:cs typeface="Arial" charset="0"/>
              </a:rPr>
              <a:t>KİŞİLİK GELİŞİMİ ÜZERİNDEKİ ETKİLERİ </a:t>
            </a:r>
            <a:r>
              <a:rPr lang="tr-TR" sz="4000" b="1" dirty="0" smtClean="0">
                <a:cs typeface="Arial" charset="0"/>
              </a:rPr>
              <a:t/>
            </a:r>
            <a:br>
              <a:rPr lang="tr-TR" sz="4000" b="1" dirty="0" smtClean="0">
                <a:cs typeface="Arial" charset="0"/>
              </a:rPr>
            </a:br>
            <a:endParaRPr lang="tr-TR"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solidFill>
                  <a:srgbClr val="C00000"/>
                </a:solidFill>
              </a:rPr>
              <a:t>İLGİSİZ VE DUYARSIZ ANNE-BABA TUTUMU</a:t>
            </a:r>
            <a:endParaRPr lang="tr-TR" sz="4000" b="1" dirty="0">
              <a:solidFill>
                <a:srgbClr val="C00000"/>
              </a:solidFill>
            </a:endParaRPr>
          </a:p>
        </p:txBody>
      </p:sp>
      <p:pic>
        <p:nvPicPr>
          <p:cNvPr id="5" name="7 Resim" descr="images (2).jpg"/>
          <p:cNvPicPr>
            <a:picLocks noChangeAspect="1"/>
          </p:cNvPicPr>
          <p:nvPr/>
        </p:nvPicPr>
        <p:blipFill>
          <a:blip r:embed="rId2" cstate="print"/>
          <a:srcRect/>
          <a:stretch>
            <a:fillRect/>
          </a:stretch>
        </p:blipFill>
        <p:spPr bwMode="auto">
          <a:xfrm>
            <a:off x="467544" y="1628800"/>
            <a:ext cx="3671887" cy="4176464"/>
          </a:xfrm>
          <a:prstGeom prst="rect">
            <a:avLst/>
          </a:prstGeom>
          <a:noFill/>
          <a:ln w="9525">
            <a:noFill/>
            <a:miter lim="800000"/>
            <a:headEnd/>
            <a:tailEnd/>
          </a:ln>
        </p:spPr>
      </p:pic>
      <p:sp>
        <p:nvSpPr>
          <p:cNvPr id="6" name="5 İçerik Yer Tutucusu"/>
          <p:cNvSpPr>
            <a:spLocks noGrp="1"/>
          </p:cNvSpPr>
          <p:nvPr>
            <p:ph idx="1"/>
          </p:nvPr>
        </p:nvSpPr>
        <p:spPr>
          <a:xfrm>
            <a:off x="4499992" y="1628800"/>
            <a:ext cx="4644008" cy="4497363"/>
          </a:xfrm>
        </p:spPr>
        <p:txBody>
          <a:bodyPr>
            <a:normAutofit fontScale="92500" lnSpcReduction="20000"/>
          </a:bodyPr>
          <a:lstStyle/>
          <a:p>
            <a:r>
              <a:rPr lang="tr-TR" dirty="0" smtClean="0">
                <a:solidFill>
                  <a:srgbClr val="D51B78"/>
                </a:solidFill>
              </a:rPr>
              <a:t>İhtiyaçlara kayıtsız kalma</a:t>
            </a:r>
          </a:p>
          <a:p>
            <a:r>
              <a:rPr lang="tr-TR" dirty="0" smtClean="0">
                <a:solidFill>
                  <a:srgbClr val="D51B78"/>
                </a:solidFill>
              </a:rPr>
              <a:t>Araştırmalar ilgisiz tutuma sahip ebeveynlerin çocuklarının öğretmenine ve arkadaşlarına olumsuz davranışları ve evdeki eşyalara zarar verme arasında yakın ilişki bulmuştur.</a:t>
            </a:r>
          </a:p>
          <a:p>
            <a:r>
              <a:rPr lang="tr-TR" dirty="0" smtClean="0">
                <a:solidFill>
                  <a:srgbClr val="D51B78"/>
                </a:solidFill>
              </a:rPr>
              <a:t>Dikkat çekmeye yönelik davranışlar sıklıkla görülür.</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1487</TotalTime>
  <Words>1926</Words>
  <Application>Microsoft Office PowerPoint</Application>
  <PresentationFormat>Ekran Gösterisi (4:3)</PresentationFormat>
  <Paragraphs>269</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Slayt 1</vt:lpstr>
      <vt:lpstr>Slayt 2</vt:lpstr>
      <vt:lpstr>Slayt 3</vt:lpstr>
      <vt:lpstr>ANNE BABA TUTUMLARI</vt:lpstr>
      <vt:lpstr>Slayt 5</vt:lpstr>
      <vt:lpstr>Slayt 6</vt:lpstr>
      <vt:lpstr>OTORİTER BİR AİLEDE YETİŞEN ÇOCUKLARIN ÖZELLİKLERİ</vt:lpstr>
      <vt:lpstr>KİŞİLİK GELİŞİMİ ÜZERİNDEKİ ETKİLERİ  </vt:lpstr>
      <vt:lpstr>İLGİSİZ VE DUYARSIZ ANNE-BABA TUTUMU</vt:lpstr>
      <vt:lpstr>Slayt 10</vt:lpstr>
      <vt:lpstr>İLGİSİZ BİR AİLEDE YETİŞEN ÇOCUKLARIN ÖZELLİKLERİ</vt:lpstr>
      <vt:lpstr>KİŞİLİK GELİŞİMİ ÜZERİNDEKİ ETKİLERİ  </vt:lpstr>
      <vt:lpstr>AŞIRI HOŞGÖRÜLÜ (İZİN VERİCİ)TUTUM</vt:lpstr>
      <vt:lpstr>Slayt 14</vt:lpstr>
      <vt:lpstr>AŞIRI HOŞGÖRÜLÜ (İZİN VERİCİ)TUTUM BİR AİLEDE YETİŞEN ÇOCUKLARIN ÖZELLİKLERİ</vt:lpstr>
      <vt:lpstr>KİŞİLİK GELİŞİMİ ÜZERİNDEKİ ETKİLERİ  </vt:lpstr>
      <vt:lpstr>TUTARSIZ(KARARSIZ)TUTUM</vt:lpstr>
      <vt:lpstr>Slayt 18</vt:lpstr>
      <vt:lpstr>TUTARSIZ (KARASIZ) BİR AİLEDE YETİŞEN ÇOCUKLARIN ÖZELLİKLERİ</vt:lpstr>
      <vt:lpstr>KİŞİLİK GELİŞİMİ ÜZERİNDEKİ ETKİLERİ  </vt:lpstr>
      <vt:lpstr>AŞIRI KORUYUCU TUTUM</vt:lpstr>
      <vt:lpstr>Slayt 22</vt:lpstr>
      <vt:lpstr>Slayt 23</vt:lpstr>
      <vt:lpstr>AŞIRI KORUYUCU BİR AİLEDE YETİŞEN ÇOCUKLARIN ÖZELLİKLERİ</vt:lpstr>
      <vt:lpstr>KİŞİLİK GELİŞİMİ ÜZERİNDEKİ ETKİLERİ  </vt:lpstr>
      <vt:lpstr>MÜKEMMELLİYETÇİ TUTUM</vt:lpstr>
      <vt:lpstr>Slayt 27</vt:lpstr>
      <vt:lpstr>MÜKEMMELLİYETÇİ BİR AİLEDE YETİŞEN ÇOCUKLARIN ÖZELLİKLERİ</vt:lpstr>
      <vt:lpstr>DEMOKRATİK TUTUM</vt:lpstr>
      <vt:lpstr>Slayt 30</vt:lpstr>
      <vt:lpstr>DEMOKRATİK BİR AİLEDE YETİŞEN ÇOCUKLARIN ÖZELLİKLERİ</vt:lpstr>
      <vt:lpstr>KİŞİLİK GELİŞİMİ ÜZERİNDEKİ ETKİLERİ  </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HAMİDE</dc:creator>
  <cp:lastModifiedBy>HAMİDE</cp:lastModifiedBy>
  <cp:revision>37</cp:revision>
  <dcterms:created xsi:type="dcterms:W3CDTF">2020-09-15T10:34:10Z</dcterms:created>
  <dcterms:modified xsi:type="dcterms:W3CDTF">2020-09-24T08:07:28Z</dcterms:modified>
</cp:coreProperties>
</file>