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diagrams/colors2.xml" ContentType="application/vnd.openxmlformats-officedocument.drawingml.diagramColors+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notesMasterIdLst>
    <p:notesMasterId r:id="rId29"/>
  </p:notesMasterIdLst>
  <p:handoutMasterIdLst>
    <p:handoutMasterId r:id="rId30"/>
  </p:handoutMasterIdLst>
  <p:sldIdLst>
    <p:sldId id="394" r:id="rId2"/>
    <p:sldId id="363" r:id="rId3"/>
    <p:sldId id="371" r:id="rId4"/>
    <p:sldId id="372" r:id="rId5"/>
    <p:sldId id="360" r:id="rId6"/>
    <p:sldId id="273" r:id="rId7"/>
    <p:sldId id="384" r:id="rId8"/>
    <p:sldId id="385" r:id="rId9"/>
    <p:sldId id="373" r:id="rId10"/>
    <p:sldId id="374" r:id="rId11"/>
    <p:sldId id="376" r:id="rId12"/>
    <p:sldId id="386" r:id="rId13"/>
    <p:sldId id="381" r:id="rId14"/>
    <p:sldId id="382" r:id="rId15"/>
    <p:sldId id="383" r:id="rId16"/>
    <p:sldId id="395" r:id="rId17"/>
    <p:sldId id="396" r:id="rId18"/>
    <p:sldId id="346" r:id="rId19"/>
    <p:sldId id="315" r:id="rId20"/>
    <p:sldId id="316" r:id="rId21"/>
    <p:sldId id="352" r:id="rId22"/>
    <p:sldId id="358" r:id="rId23"/>
    <p:sldId id="350" r:id="rId24"/>
    <p:sldId id="388" r:id="rId25"/>
    <p:sldId id="393" r:id="rId26"/>
    <p:sldId id="397" r:id="rId27"/>
    <p:sldId id="387"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userDrawn="1">
          <p15:clr>
            <a:srgbClr val="A4A3A4"/>
          </p15:clr>
        </p15:guide>
        <p15:guide id="2" pos="216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C0066"/>
    <a:srgbClr val="99CCFF"/>
    <a:srgbClr val="CC3300"/>
    <a:srgbClr val="FF0000"/>
    <a:srgbClr val="33CC33"/>
    <a:srgbClr val="F8F8F8"/>
    <a:srgbClr val="FFFF71"/>
    <a:srgbClr val="FFFF66"/>
    <a:srgbClr val="99FF99"/>
    <a:srgbClr val="00CC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4660"/>
  </p:normalViewPr>
  <p:slideViewPr>
    <p:cSldViewPr>
      <p:cViewPr varScale="1">
        <p:scale>
          <a:sx n="68" d="100"/>
          <a:sy n="68" d="100"/>
        </p:scale>
        <p:origin x="-1476" y="-96"/>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6" y="-90"/>
      </p:cViewPr>
      <p:guideLst>
        <p:guide orient="horz" pos="2880"/>
        <p:guide pos="216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7E15BC-78BF-41A2-A02E-D0B556634FE9}"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tr-TR"/>
        </a:p>
      </dgm:t>
    </dgm:pt>
    <dgm:pt modelId="{DA7B9FD0-B2E1-476C-A565-CCF94ED72972}">
      <dgm:prSet phldrT="[Metin]" custT="1"/>
      <dgm:spPr/>
      <dgm:t>
        <a:bodyPr/>
        <a:lstStyle/>
        <a:p>
          <a:pPr algn="ctr"/>
          <a:r>
            <a:rPr lang="tr-TR" sz="1800" dirty="0" smtClean="0"/>
            <a:t>Ben Dili </a:t>
          </a:r>
        </a:p>
        <a:p>
          <a:pPr algn="ctr"/>
          <a:r>
            <a:rPr lang="tr-TR" sz="1800" dirty="0" smtClean="0"/>
            <a:t>Sen </a:t>
          </a:r>
          <a:r>
            <a:rPr lang="tr-TR" sz="1800" dirty="0" smtClean="0"/>
            <a:t>Dili Arasındaki Fark Nedir?</a:t>
          </a:r>
          <a:r>
            <a:rPr lang="tr-TR" sz="4300" dirty="0" smtClean="0"/>
            <a:t> </a:t>
          </a:r>
          <a:endParaRPr lang="tr-TR" sz="4300" dirty="0"/>
        </a:p>
      </dgm:t>
    </dgm:pt>
    <dgm:pt modelId="{0698B42C-F8F6-4729-B5FE-CD166F58454D}" type="parTrans" cxnId="{FBDF1533-9403-4F3C-AC33-D55E8046A4B1}">
      <dgm:prSet/>
      <dgm:spPr/>
      <dgm:t>
        <a:bodyPr/>
        <a:lstStyle/>
        <a:p>
          <a:endParaRPr lang="tr-TR"/>
        </a:p>
      </dgm:t>
    </dgm:pt>
    <dgm:pt modelId="{A5FAFA02-269A-47C2-8DF7-4CCD6CD93E3A}" type="sibTrans" cxnId="{FBDF1533-9403-4F3C-AC33-D55E8046A4B1}">
      <dgm:prSet/>
      <dgm:spPr/>
      <dgm:t>
        <a:bodyPr/>
        <a:lstStyle/>
        <a:p>
          <a:endParaRPr lang="tr-TR"/>
        </a:p>
      </dgm:t>
    </dgm:pt>
    <dgm:pt modelId="{9FBDD33E-2493-4A44-B1A3-5261703647CF}">
      <dgm:prSet phldrT="[Metin]"/>
      <dgm:spPr/>
      <dgm:t>
        <a:bodyPr/>
        <a:lstStyle/>
        <a:p>
          <a:r>
            <a:rPr lang="tr-TR" dirty="0" smtClean="0"/>
            <a:t>Kabul Dili</a:t>
          </a:r>
          <a:endParaRPr lang="tr-TR" dirty="0"/>
        </a:p>
      </dgm:t>
    </dgm:pt>
    <dgm:pt modelId="{DA4C26C0-A257-4C83-88EB-6870DFB48C85}" type="parTrans" cxnId="{25A98426-EAE6-4FDB-8D14-EECCB74CB9A8}">
      <dgm:prSet/>
      <dgm:spPr/>
      <dgm:t>
        <a:bodyPr/>
        <a:lstStyle/>
        <a:p>
          <a:endParaRPr lang="tr-TR"/>
        </a:p>
      </dgm:t>
    </dgm:pt>
    <dgm:pt modelId="{957BBC69-4D74-4AFE-A86F-F415409AC926}" type="sibTrans" cxnId="{25A98426-EAE6-4FDB-8D14-EECCB74CB9A8}">
      <dgm:prSet/>
      <dgm:spPr/>
      <dgm:t>
        <a:bodyPr/>
        <a:lstStyle/>
        <a:p>
          <a:endParaRPr lang="tr-TR"/>
        </a:p>
      </dgm:t>
    </dgm:pt>
    <dgm:pt modelId="{9B3735EC-F9A4-4E80-BD98-FD67975B8991}">
      <dgm:prSet phldrT="[Metin]"/>
      <dgm:spPr/>
      <dgm:t>
        <a:bodyPr/>
        <a:lstStyle/>
        <a:p>
          <a:r>
            <a:rPr lang="tr-TR" dirty="0" smtClean="0"/>
            <a:t>Etkin </a:t>
          </a:r>
          <a:r>
            <a:rPr lang="tr-TR" dirty="0" smtClean="0"/>
            <a:t>Dinleme Nasıl Olmalı?</a:t>
          </a:r>
          <a:endParaRPr lang="tr-TR" dirty="0"/>
        </a:p>
      </dgm:t>
    </dgm:pt>
    <dgm:pt modelId="{FD082E0C-D6BC-44C6-AB1A-A19A5D1ECC9E}" type="sibTrans" cxnId="{A8DE3701-886A-4225-A642-889A20343E26}">
      <dgm:prSet/>
      <dgm:spPr/>
      <dgm:t>
        <a:bodyPr/>
        <a:lstStyle/>
        <a:p>
          <a:endParaRPr lang="tr-TR"/>
        </a:p>
      </dgm:t>
    </dgm:pt>
    <dgm:pt modelId="{E0E87930-611C-44D4-82D0-DD32D3192191}" type="parTrans" cxnId="{A8DE3701-886A-4225-A642-889A20343E26}">
      <dgm:prSet/>
      <dgm:spPr/>
      <dgm:t>
        <a:bodyPr/>
        <a:lstStyle/>
        <a:p>
          <a:endParaRPr lang="tr-TR"/>
        </a:p>
      </dgm:t>
    </dgm:pt>
    <dgm:pt modelId="{BCB89881-78CA-4D6E-A09C-8D184BCE0BAF}">
      <dgm:prSet phldrT="[Metin]" custT="1"/>
      <dgm:spPr/>
      <dgm:t>
        <a:bodyPr/>
        <a:lstStyle/>
        <a:p>
          <a:r>
            <a:rPr lang="tr-TR" sz="1800" dirty="0" smtClean="0"/>
            <a:t>İletişim </a:t>
          </a:r>
          <a:r>
            <a:rPr lang="tr-TR" sz="1800" dirty="0" smtClean="0"/>
            <a:t>Engelleri Nelerdir?</a:t>
          </a:r>
          <a:endParaRPr lang="tr-TR" sz="1800" dirty="0"/>
        </a:p>
      </dgm:t>
    </dgm:pt>
    <dgm:pt modelId="{AE0A0271-D124-45B0-A51B-02819F09D553}" type="sibTrans" cxnId="{179DAFCF-D965-4F46-9C7F-3F0D4C0C4846}">
      <dgm:prSet/>
      <dgm:spPr/>
      <dgm:t>
        <a:bodyPr/>
        <a:lstStyle/>
        <a:p>
          <a:endParaRPr lang="tr-TR"/>
        </a:p>
      </dgm:t>
    </dgm:pt>
    <dgm:pt modelId="{7D2A947F-3D47-4E3A-BA94-64A8D2B327AD}" type="parTrans" cxnId="{179DAFCF-D965-4F46-9C7F-3F0D4C0C4846}">
      <dgm:prSet/>
      <dgm:spPr/>
      <dgm:t>
        <a:bodyPr/>
        <a:lstStyle/>
        <a:p>
          <a:endParaRPr lang="tr-TR"/>
        </a:p>
      </dgm:t>
    </dgm:pt>
    <dgm:pt modelId="{5CFCDCCB-6589-4609-A0FA-2CB937E238E9}" type="pres">
      <dgm:prSet presAssocID="{417E15BC-78BF-41A2-A02E-D0B556634FE9}" presName="cycle" presStyleCnt="0">
        <dgm:presLayoutVars>
          <dgm:dir/>
          <dgm:resizeHandles val="exact"/>
        </dgm:presLayoutVars>
      </dgm:prSet>
      <dgm:spPr/>
      <dgm:t>
        <a:bodyPr/>
        <a:lstStyle/>
        <a:p>
          <a:endParaRPr lang="tr-TR"/>
        </a:p>
      </dgm:t>
    </dgm:pt>
    <dgm:pt modelId="{25232398-9D4A-47D0-905D-B4859CCE9CA2}" type="pres">
      <dgm:prSet presAssocID="{DA7B9FD0-B2E1-476C-A565-CCF94ED72972}" presName="node" presStyleLbl="node1" presStyleIdx="0" presStyleCnt="4" custScaleX="110124">
        <dgm:presLayoutVars>
          <dgm:bulletEnabled val="1"/>
        </dgm:presLayoutVars>
      </dgm:prSet>
      <dgm:spPr/>
      <dgm:t>
        <a:bodyPr/>
        <a:lstStyle/>
        <a:p>
          <a:endParaRPr lang="tr-TR"/>
        </a:p>
      </dgm:t>
    </dgm:pt>
    <dgm:pt modelId="{1B0D0F1A-33F4-40F1-B9DF-A7B7B05B0F7F}" type="pres">
      <dgm:prSet presAssocID="{A5FAFA02-269A-47C2-8DF7-4CCD6CD93E3A}" presName="sibTrans" presStyleLbl="sibTrans2D1" presStyleIdx="0" presStyleCnt="4"/>
      <dgm:spPr/>
      <dgm:t>
        <a:bodyPr/>
        <a:lstStyle/>
        <a:p>
          <a:endParaRPr lang="tr-TR"/>
        </a:p>
      </dgm:t>
    </dgm:pt>
    <dgm:pt modelId="{7EB49F9C-E5D8-47BF-B043-F57C448EFDF4}" type="pres">
      <dgm:prSet presAssocID="{A5FAFA02-269A-47C2-8DF7-4CCD6CD93E3A}" presName="connectorText" presStyleLbl="sibTrans2D1" presStyleIdx="0" presStyleCnt="4"/>
      <dgm:spPr/>
      <dgm:t>
        <a:bodyPr/>
        <a:lstStyle/>
        <a:p>
          <a:endParaRPr lang="tr-TR"/>
        </a:p>
      </dgm:t>
    </dgm:pt>
    <dgm:pt modelId="{BAFC1413-0F0F-4779-A7FC-88B19C65EAE7}" type="pres">
      <dgm:prSet presAssocID="{BCB89881-78CA-4D6E-A09C-8D184BCE0BAF}" presName="node" presStyleLbl="node1" presStyleIdx="1" presStyleCnt="4" custRadScaleRad="111180" custRadScaleInc="5175">
        <dgm:presLayoutVars>
          <dgm:bulletEnabled val="1"/>
        </dgm:presLayoutVars>
      </dgm:prSet>
      <dgm:spPr/>
      <dgm:t>
        <a:bodyPr/>
        <a:lstStyle/>
        <a:p>
          <a:endParaRPr lang="tr-TR"/>
        </a:p>
      </dgm:t>
    </dgm:pt>
    <dgm:pt modelId="{5B227EE1-E917-436B-B0BA-7A9CC47E47ED}" type="pres">
      <dgm:prSet presAssocID="{AE0A0271-D124-45B0-A51B-02819F09D553}" presName="sibTrans" presStyleLbl="sibTrans2D1" presStyleIdx="1" presStyleCnt="4"/>
      <dgm:spPr/>
      <dgm:t>
        <a:bodyPr/>
        <a:lstStyle/>
        <a:p>
          <a:endParaRPr lang="tr-TR"/>
        </a:p>
      </dgm:t>
    </dgm:pt>
    <dgm:pt modelId="{EF20B52C-A445-463B-B775-632AFCEB3B65}" type="pres">
      <dgm:prSet presAssocID="{AE0A0271-D124-45B0-A51B-02819F09D553}" presName="connectorText" presStyleLbl="sibTrans2D1" presStyleIdx="1" presStyleCnt="4"/>
      <dgm:spPr/>
      <dgm:t>
        <a:bodyPr/>
        <a:lstStyle/>
        <a:p>
          <a:endParaRPr lang="tr-TR"/>
        </a:p>
      </dgm:t>
    </dgm:pt>
    <dgm:pt modelId="{22F29295-07A1-4BAA-8D0E-B86C405E6B99}" type="pres">
      <dgm:prSet presAssocID="{9B3735EC-F9A4-4E80-BD98-FD67975B8991}" presName="node" presStyleLbl="node1" presStyleIdx="2" presStyleCnt="4" custRadScaleRad="105088" custRadScaleInc="217">
        <dgm:presLayoutVars>
          <dgm:bulletEnabled val="1"/>
        </dgm:presLayoutVars>
      </dgm:prSet>
      <dgm:spPr/>
      <dgm:t>
        <a:bodyPr/>
        <a:lstStyle/>
        <a:p>
          <a:endParaRPr lang="tr-TR"/>
        </a:p>
      </dgm:t>
    </dgm:pt>
    <dgm:pt modelId="{B36E87B4-07F9-440C-A2E6-435CBF1D7F19}" type="pres">
      <dgm:prSet presAssocID="{FD082E0C-D6BC-44C6-AB1A-A19A5D1ECC9E}" presName="sibTrans" presStyleLbl="sibTrans2D1" presStyleIdx="2" presStyleCnt="4"/>
      <dgm:spPr/>
      <dgm:t>
        <a:bodyPr/>
        <a:lstStyle/>
        <a:p>
          <a:endParaRPr lang="tr-TR"/>
        </a:p>
      </dgm:t>
    </dgm:pt>
    <dgm:pt modelId="{8E377084-D491-45BF-BE3C-BD6A8FAAFC7E}" type="pres">
      <dgm:prSet presAssocID="{FD082E0C-D6BC-44C6-AB1A-A19A5D1ECC9E}" presName="connectorText" presStyleLbl="sibTrans2D1" presStyleIdx="2" presStyleCnt="4"/>
      <dgm:spPr/>
      <dgm:t>
        <a:bodyPr/>
        <a:lstStyle/>
        <a:p>
          <a:endParaRPr lang="tr-TR"/>
        </a:p>
      </dgm:t>
    </dgm:pt>
    <dgm:pt modelId="{1FFEE7B5-A8F4-4D55-B8B2-B54225FA51CF}" type="pres">
      <dgm:prSet presAssocID="{9FBDD33E-2493-4A44-B1A3-5261703647CF}" presName="node" presStyleLbl="node1" presStyleIdx="3" presStyleCnt="4" custScaleX="114642">
        <dgm:presLayoutVars>
          <dgm:bulletEnabled val="1"/>
        </dgm:presLayoutVars>
      </dgm:prSet>
      <dgm:spPr/>
      <dgm:t>
        <a:bodyPr/>
        <a:lstStyle/>
        <a:p>
          <a:endParaRPr lang="tr-TR"/>
        </a:p>
      </dgm:t>
    </dgm:pt>
    <dgm:pt modelId="{B127B084-7439-4403-A6F8-670719C1F8E8}" type="pres">
      <dgm:prSet presAssocID="{957BBC69-4D74-4AFE-A86F-F415409AC926}" presName="sibTrans" presStyleLbl="sibTrans2D1" presStyleIdx="3" presStyleCnt="4"/>
      <dgm:spPr/>
      <dgm:t>
        <a:bodyPr/>
        <a:lstStyle/>
        <a:p>
          <a:endParaRPr lang="tr-TR"/>
        </a:p>
      </dgm:t>
    </dgm:pt>
    <dgm:pt modelId="{0637F240-5439-4DCA-B9EC-1F5594623181}" type="pres">
      <dgm:prSet presAssocID="{957BBC69-4D74-4AFE-A86F-F415409AC926}" presName="connectorText" presStyleLbl="sibTrans2D1" presStyleIdx="3" presStyleCnt="4"/>
      <dgm:spPr/>
      <dgm:t>
        <a:bodyPr/>
        <a:lstStyle/>
        <a:p>
          <a:endParaRPr lang="tr-TR"/>
        </a:p>
      </dgm:t>
    </dgm:pt>
  </dgm:ptLst>
  <dgm:cxnLst>
    <dgm:cxn modelId="{D872AC99-BCB6-4DAA-A5B8-E5983CF14FA5}" type="presOf" srcId="{FD082E0C-D6BC-44C6-AB1A-A19A5D1ECC9E}" destId="{B36E87B4-07F9-440C-A2E6-435CBF1D7F19}" srcOrd="0" destOrd="0" presId="urn:microsoft.com/office/officeart/2005/8/layout/cycle2"/>
    <dgm:cxn modelId="{6D238733-A9EE-46F0-BBC9-5F83685343CC}" type="presOf" srcId="{417E15BC-78BF-41A2-A02E-D0B556634FE9}" destId="{5CFCDCCB-6589-4609-A0FA-2CB937E238E9}" srcOrd="0" destOrd="0" presId="urn:microsoft.com/office/officeart/2005/8/layout/cycle2"/>
    <dgm:cxn modelId="{4F82C6C9-1711-4EE8-B1D7-69ABC3AE1D41}" type="presOf" srcId="{9B3735EC-F9A4-4E80-BD98-FD67975B8991}" destId="{22F29295-07A1-4BAA-8D0E-B86C405E6B99}" srcOrd="0" destOrd="0" presId="urn:microsoft.com/office/officeart/2005/8/layout/cycle2"/>
    <dgm:cxn modelId="{23FF3049-AD91-4EF9-BF20-11D6C6EF9366}" type="presOf" srcId="{FD082E0C-D6BC-44C6-AB1A-A19A5D1ECC9E}" destId="{8E377084-D491-45BF-BE3C-BD6A8FAAFC7E}" srcOrd="1" destOrd="0" presId="urn:microsoft.com/office/officeart/2005/8/layout/cycle2"/>
    <dgm:cxn modelId="{FBDF1533-9403-4F3C-AC33-D55E8046A4B1}" srcId="{417E15BC-78BF-41A2-A02E-D0B556634FE9}" destId="{DA7B9FD0-B2E1-476C-A565-CCF94ED72972}" srcOrd="0" destOrd="0" parTransId="{0698B42C-F8F6-4729-B5FE-CD166F58454D}" sibTransId="{A5FAFA02-269A-47C2-8DF7-4CCD6CD93E3A}"/>
    <dgm:cxn modelId="{CDE813EE-06B3-447A-82AC-7F153D4E8FBA}" type="presOf" srcId="{A5FAFA02-269A-47C2-8DF7-4CCD6CD93E3A}" destId="{1B0D0F1A-33F4-40F1-B9DF-A7B7B05B0F7F}" srcOrd="0" destOrd="0" presId="urn:microsoft.com/office/officeart/2005/8/layout/cycle2"/>
    <dgm:cxn modelId="{69EDAB69-318C-4B56-9D24-EFD04AFDC28A}" type="presOf" srcId="{957BBC69-4D74-4AFE-A86F-F415409AC926}" destId="{B127B084-7439-4403-A6F8-670719C1F8E8}" srcOrd="0" destOrd="0" presId="urn:microsoft.com/office/officeart/2005/8/layout/cycle2"/>
    <dgm:cxn modelId="{D3A8F81E-DECD-4F41-9BC1-A815272FE94B}" type="presOf" srcId="{AE0A0271-D124-45B0-A51B-02819F09D553}" destId="{5B227EE1-E917-436B-B0BA-7A9CC47E47ED}" srcOrd="0" destOrd="0" presId="urn:microsoft.com/office/officeart/2005/8/layout/cycle2"/>
    <dgm:cxn modelId="{E3CAB715-73A5-4C50-8774-32C9EBD5A0B3}" type="presOf" srcId="{BCB89881-78CA-4D6E-A09C-8D184BCE0BAF}" destId="{BAFC1413-0F0F-4779-A7FC-88B19C65EAE7}" srcOrd="0" destOrd="0" presId="urn:microsoft.com/office/officeart/2005/8/layout/cycle2"/>
    <dgm:cxn modelId="{A8DE3701-886A-4225-A642-889A20343E26}" srcId="{417E15BC-78BF-41A2-A02E-D0B556634FE9}" destId="{9B3735EC-F9A4-4E80-BD98-FD67975B8991}" srcOrd="2" destOrd="0" parTransId="{E0E87930-611C-44D4-82D0-DD32D3192191}" sibTransId="{FD082E0C-D6BC-44C6-AB1A-A19A5D1ECC9E}"/>
    <dgm:cxn modelId="{51C95F93-C94B-4C06-9A32-CC380FBD9C49}" type="presOf" srcId="{957BBC69-4D74-4AFE-A86F-F415409AC926}" destId="{0637F240-5439-4DCA-B9EC-1F5594623181}" srcOrd="1" destOrd="0" presId="urn:microsoft.com/office/officeart/2005/8/layout/cycle2"/>
    <dgm:cxn modelId="{179DAFCF-D965-4F46-9C7F-3F0D4C0C4846}" srcId="{417E15BC-78BF-41A2-A02E-D0B556634FE9}" destId="{BCB89881-78CA-4D6E-A09C-8D184BCE0BAF}" srcOrd="1" destOrd="0" parTransId="{7D2A947F-3D47-4E3A-BA94-64A8D2B327AD}" sibTransId="{AE0A0271-D124-45B0-A51B-02819F09D553}"/>
    <dgm:cxn modelId="{FC328C0A-71EE-46B0-8B99-EB27AB7601F3}" type="presOf" srcId="{A5FAFA02-269A-47C2-8DF7-4CCD6CD93E3A}" destId="{7EB49F9C-E5D8-47BF-B043-F57C448EFDF4}" srcOrd="1" destOrd="0" presId="urn:microsoft.com/office/officeart/2005/8/layout/cycle2"/>
    <dgm:cxn modelId="{25A98426-EAE6-4FDB-8D14-EECCB74CB9A8}" srcId="{417E15BC-78BF-41A2-A02E-D0B556634FE9}" destId="{9FBDD33E-2493-4A44-B1A3-5261703647CF}" srcOrd="3" destOrd="0" parTransId="{DA4C26C0-A257-4C83-88EB-6870DFB48C85}" sibTransId="{957BBC69-4D74-4AFE-A86F-F415409AC926}"/>
    <dgm:cxn modelId="{193FA986-1DE3-40FE-B8E5-A419CD1E4733}" type="presOf" srcId="{DA7B9FD0-B2E1-476C-A565-CCF94ED72972}" destId="{25232398-9D4A-47D0-905D-B4859CCE9CA2}" srcOrd="0" destOrd="0" presId="urn:microsoft.com/office/officeart/2005/8/layout/cycle2"/>
    <dgm:cxn modelId="{B9871EAA-0B93-4225-8BBB-A8F8FA6AEB68}" type="presOf" srcId="{9FBDD33E-2493-4A44-B1A3-5261703647CF}" destId="{1FFEE7B5-A8F4-4D55-B8B2-B54225FA51CF}" srcOrd="0" destOrd="0" presId="urn:microsoft.com/office/officeart/2005/8/layout/cycle2"/>
    <dgm:cxn modelId="{7CF00C0C-2D2A-4E89-99E2-0B79693DB6FA}" type="presOf" srcId="{AE0A0271-D124-45B0-A51B-02819F09D553}" destId="{EF20B52C-A445-463B-B775-632AFCEB3B65}" srcOrd="1" destOrd="0" presId="urn:microsoft.com/office/officeart/2005/8/layout/cycle2"/>
    <dgm:cxn modelId="{A1868313-F979-4DC5-AC49-083C11553542}" type="presParOf" srcId="{5CFCDCCB-6589-4609-A0FA-2CB937E238E9}" destId="{25232398-9D4A-47D0-905D-B4859CCE9CA2}" srcOrd="0" destOrd="0" presId="urn:microsoft.com/office/officeart/2005/8/layout/cycle2"/>
    <dgm:cxn modelId="{2DD03063-7154-41BC-8EB1-86E14DF9B997}" type="presParOf" srcId="{5CFCDCCB-6589-4609-A0FA-2CB937E238E9}" destId="{1B0D0F1A-33F4-40F1-B9DF-A7B7B05B0F7F}" srcOrd="1" destOrd="0" presId="urn:microsoft.com/office/officeart/2005/8/layout/cycle2"/>
    <dgm:cxn modelId="{AFB0A803-BFB6-4333-8F06-8E68E644939F}" type="presParOf" srcId="{1B0D0F1A-33F4-40F1-B9DF-A7B7B05B0F7F}" destId="{7EB49F9C-E5D8-47BF-B043-F57C448EFDF4}" srcOrd="0" destOrd="0" presId="urn:microsoft.com/office/officeart/2005/8/layout/cycle2"/>
    <dgm:cxn modelId="{93FEA986-130B-4526-99C1-5C5B84423E91}" type="presParOf" srcId="{5CFCDCCB-6589-4609-A0FA-2CB937E238E9}" destId="{BAFC1413-0F0F-4779-A7FC-88B19C65EAE7}" srcOrd="2" destOrd="0" presId="urn:microsoft.com/office/officeart/2005/8/layout/cycle2"/>
    <dgm:cxn modelId="{11AB85E2-792C-4250-87FE-0C0C17BE31B1}" type="presParOf" srcId="{5CFCDCCB-6589-4609-A0FA-2CB937E238E9}" destId="{5B227EE1-E917-436B-B0BA-7A9CC47E47ED}" srcOrd="3" destOrd="0" presId="urn:microsoft.com/office/officeart/2005/8/layout/cycle2"/>
    <dgm:cxn modelId="{E1537188-69B5-4B2D-A48A-632378FAE0D9}" type="presParOf" srcId="{5B227EE1-E917-436B-B0BA-7A9CC47E47ED}" destId="{EF20B52C-A445-463B-B775-632AFCEB3B65}" srcOrd="0" destOrd="0" presId="urn:microsoft.com/office/officeart/2005/8/layout/cycle2"/>
    <dgm:cxn modelId="{B9903D4A-67B6-4A76-8E5C-951752E111F7}" type="presParOf" srcId="{5CFCDCCB-6589-4609-A0FA-2CB937E238E9}" destId="{22F29295-07A1-4BAA-8D0E-B86C405E6B99}" srcOrd="4" destOrd="0" presId="urn:microsoft.com/office/officeart/2005/8/layout/cycle2"/>
    <dgm:cxn modelId="{38874D64-5C93-4354-8776-E30F457076A5}" type="presParOf" srcId="{5CFCDCCB-6589-4609-A0FA-2CB937E238E9}" destId="{B36E87B4-07F9-440C-A2E6-435CBF1D7F19}" srcOrd="5" destOrd="0" presId="urn:microsoft.com/office/officeart/2005/8/layout/cycle2"/>
    <dgm:cxn modelId="{7C2369CE-1D94-47C6-90AD-17D7B2215B90}" type="presParOf" srcId="{B36E87B4-07F9-440C-A2E6-435CBF1D7F19}" destId="{8E377084-D491-45BF-BE3C-BD6A8FAAFC7E}" srcOrd="0" destOrd="0" presId="urn:microsoft.com/office/officeart/2005/8/layout/cycle2"/>
    <dgm:cxn modelId="{71A474E5-5613-44EC-9DD0-27467A7F3EFF}" type="presParOf" srcId="{5CFCDCCB-6589-4609-A0FA-2CB937E238E9}" destId="{1FFEE7B5-A8F4-4D55-B8B2-B54225FA51CF}" srcOrd="6" destOrd="0" presId="urn:microsoft.com/office/officeart/2005/8/layout/cycle2"/>
    <dgm:cxn modelId="{D68A0A01-7117-4DD7-9047-7C22E21604A1}" type="presParOf" srcId="{5CFCDCCB-6589-4609-A0FA-2CB937E238E9}" destId="{B127B084-7439-4403-A6F8-670719C1F8E8}" srcOrd="7" destOrd="0" presId="urn:microsoft.com/office/officeart/2005/8/layout/cycle2"/>
    <dgm:cxn modelId="{E35E0222-F25E-43C0-A89E-322163E30FA8}" type="presParOf" srcId="{B127B084-7439-4403-A6F8-670719C1F8E8}" destId="{0637F240-5439-4DCA-B9EC-1F5594623181}"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4CC496-6642-4411-AA32-7A6A5DC98F9B}"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tr-TR"/>
        </a:p>
      </dgm:t>
    </dgm:pt>
    <dgm:pt modelId="{8E93DDBF-115E-46FE-814E-7B156543B814}">
      <dgm:prSet phldrT="[Metin]">
        <dgm:style>
          <a:lnRef idx="1">
            <a:schemeClr val="accent6"/>
          </a:lnRef>
          <a:fillRef idx="3">
            <a:schemeClr val="accent6"/>
          </a:fillRef>
          <a:effectRef idx="2">
            <a:schemeClr val="accent6"/>
          </a:effectRef>
          <a:fontRef idx="minor">
            <a:schemeClr val="lt1"/>
          </a:fontRef>
        </dgm:style>
      </dgm:prSet>
      <dgm:spPr/>
      <dgm:t>
        <a:bodyPr/>
        <a:lstStyle/>
        <a:p>
          <a:r>
            <a:rPr lang="tr-TR" b="1" dirty="0" smtClean="0">
              <a:solidFill>
                <a:schemeClr val="tx1"/>
              </a:solidFill>
              <a:latin typeface="Comic Sans MS" pitchFamily="66" charset="0"/>
            </a:rPr>
            <a:t>Göz teması</a:t>
          </a:r>
          <a:endParaRPr lang="tr-TR" b="1" dirty="0">
            <a:solidFill>
              <a:schemeClr val="tx1"/>
            </a:solidFill>
            <a:latin typeface="Comic Sans MS" pitchFamily="66" charset="0"/>
          </a:endParaRPr>
        </a:p>
      </dgm:t>
    </dgm:pt>
    <dgm:pt modelId="{0547294D-3197-4BCE-A451-9CB88DFC5017}" type="parTrans" cxnId="{731061A9-96C9-4B7C-8C70-A6FAF1C147E7}">
      <dgm:prSet/>
      <dgm:spPr/>
      <dgm:t>
        <a:bodyPr/>
        <a:lstStyle/>
        <a:p>
          <a:endParaRPr lang="tr-TR"/>
        </a:p>
      </dgm:t>
    </dgm:pt>
    <dgm:pt modelId="{E39C75B8-74C4-48F1-A56D-8B31A755CBE2}" type="sibTrans" cxnId="{731061A9-96C9-4B7C-8C70-A6FAF1C147E7}">
      <dgm:prSet/>
      <dgm:spPr/>
      <dgm:t>
        <a:bodyPr/>
        <a:lstStyle/>
        <a:p>
          <a:endParaRPr lang="tr-TR"/>
        </a:p>
      </dgm:t>
    </dgm:pt>
    <dgm:pt modelId="{FD68787B-B0CC-41CF-9E36-291F4634A562}">
      <dgm:prSet phldrT="[Metin]">
        <dgm:style>
          <a:lnRef idx="1">
            <a:schemeClr val="accent6"/>
          </a:lnRef>
          <a:fillRef idx="3">
            <a:schemeClr val="accent6"/>
          </a:fillRef>
          <a:effectRef idx="2">
            <a:schemeClr val="accent6"/>
          </a:effectRef>
          <a:fontRef idx="minor">
            <a:schemeClr val="lt1"/>
          </a:fontRef>
        </dgm:style>
      </dgm:prSet>
      <dgm:spPr/>
      <dgm:t>
        <a:bodyPr/>
        <a:lstStyle/>
        <a:p>
          <a:r>
            <a:rPr lang="tr-TR" b="1" dirty="0" smtClean="0">
              <a:solidFill>
                <a:schemeClr val="tx1"/>
              </a:solidFill>
              <a:latin typeface="Comic Sans MS" pitchFamily="66" charset="0"/>
            </a:rPr>
            <a:t>Gülümseme</a:t>
          </a:r>
          <a:endParaRPr lang="tr-TR" b="1" dirty="0">
            <a:solidFill>
              <a:schemeClr val="tx1"/>
            </a:solidFill>
            <a:latin typeface="Comic Sans MS" pitchFamily="66" charset="0"/>
          </a:endParaRPr>
        </a:p>
      </dgm:t>
    </dgm:pt>
    <dgm:pt modelId="{60EB4AF7-3B9E-4F35-90EB-FE2C06493656}" type="parTrans" cxnId="{FE0EDB1D-C0E3-4242-A9AB-A54DF7DBBDCC}">
      <dgm:prSet/>
      <dgm:spPr/>
      <dgm:t>
        <a:bodyPr/>
        <a:lstStyle/>
        <a:p>
          <a:endParaRPr lang="tr-TR"/>
        </a:p>
      </dgm:t>
    </dgm:pt>
    <dgm:pt modelId="{027F7B30-735E-4A54-91CF-116781877A8F}" type="sibTrans" cxnId="{FE0EDB1D-C0E3-4242-A9AB-A54DF7DBBDCC}">
      <dgm:prSet/>
      <dgm:spPr/>
      <dgm:t>
        <a:bodyPr/>
        <a:lstStyle/>
        <a:p>
          <a:endParaRPr lang="tr-TR"/>
        </a:p>
      </dgm:t>
    </dgm:pt>
    <dgm:pt modelId="{8125E265-1446-4CBF-9067-B23878588AC4}">
      <dgm:prSet phldrT="[Metin]">
        <dgm:style>
          <a:lnRef idx="1">
            <a:schemeClr val="accent6"/>
          </a:lnRef>
          <a:fillRef idx="3">
            <a:schemeClr val="accent6"/>
          </a:fillRef>
          <a:effectRef idx="2">
            <a:schemeClr val="accent6"/>
          </a:effectRef>
          <a:fontRef idx="minor">
            <a:schemeClr val="lt1"/>
          </a:fontRef>
        </dgm:style>
      </dgm:prSet>
      <dgm:spPr/>
      <dgm:t>
        <a:bodyPr/>
        <a:lstStyle/>
        <a:p>
          <a:r>
            <a:rPr lang="tr-TR" b="1" dirty="0" smtClean="0">
              <a:solidFill>
                <a:schemeClr val="tx1"/>
              </a:solidFill>
              <a:latin typeface="Comic Sans MS" pitchFamily="66" charset="0"/>
            </a:rPr>
            <a:t>Beden duruşu</a:t>
          </a:r>
          <a:endParaRPr lang="tr-TR" b="1" dirty="0">
            <a:solidFill>
              <a:schemeClr val="tx1"/>
            </a:solidFill>
            <a:latin typeface="Comic Sans MS" pitchFamily="66" charset="0"/>
          </a:endParaRPr>
        </a:p>
      </dgm:t>
    </dgm:pt>
    <dgm:pt modelId="{A7DEBD9A-A981-4EE5-85A3-B1A148DEACE6}" type="parTrans" cxnId="{E7971820-E30A-421D-AA87-654BE0936186}">
      <dgm:prSet/>
      <dgm:spPr/>
      <dgm:t>
        <a:bodyPr/>
        <a:lstStyle/>
        <a:p>
          <a:endParaRPr lang="tr-TR"/>
        </a:p>
      </dgm:t>
    </dgm:pt>
    <dgm:pt modelId="{91D61127-CE3C-49A7-A24D-3081CBA1B157}" type="sibTrans" cxnId="{E7971820-E30A-421D-AA87-654BE0936186}">
      <dgm:prSet/>
      <dgm:spPr/>
      <dgm:t>
        <a:bodyPr/>
        <a:lstStyle/>
        <a:p>
          <a:endParaRPr lang="tr-TR"/>
        </a:p>
      </dgm:t>
    </dgm:pt>
    <dgm:pt modelId="{346F5AB1-2B94-4A20-8881-B54FD7544397}">
      <dgm:prSet phldrT="[Metin]">
        <dgm:style>
          <a:lnRef idx="1">
            <a:schemeClr val="accent6"/>
          </a:lnRef>
          <a:fillRef idx="3">
            <a:schemeClr val="accent6"/>
          </a:fillRef>
          <a:effectRef idx="2">
            <a:schemeClr val="accent6"/>
          </a:effectRef>
          <a:fontRef idx="minor">
            <a:schemeClr val="lt1"/>
          </a:fontRef>
        </dgm:style>
      </dgm:prSet>
      <dgm:spPr/>
      <dgm:t>
        <a:bodyPr/>
        <a:lstStyle/>
        <a:p>
          <a:r>
            <a:rPr lang="tr-TR" b="1" dirty="0" smtClean="0">
              <a:solidFill>
                <a:schemeClr val="tx1"/>
              </a:solidFill>
              <a:latin typeface="Comic Sans MS" pitchFamily="66" charset="0"/>
            </a:rPr>
            <a:t>Pozitif ifadeler</a:t>
          </a:r>
          <a:endParaRPr lang="tr-TR" b="1" dirty="0">
            <a:solidFill>
              <a:schemeClr val="tx1"/>
            </a:solidFill>
            <a:latin typeface="Comic Sans MS" pitchFamily="66" charset="0"/>
          </a:endParaRPr>
        </a:p>
      </dgm:t>
    </dgm:pt>
    <dgm:pt modelId="{66F388F3-05C6-46EF-81FD-8EB132B10F58}" type="parTrans" cxnId="{D09DE0D1-FCA6-4CE1-A2F6-1D9251C75F51}">
      <dgm:prSet/>
      <dgm:spPr/>
      <dgm:t>
        <a:bodyPr/>
        <a:lstStyle/>
        <a:p>
          <a:endParaRPr lang="tr-TR"/>
        </a:p>
      </dgm:t>
    </dgm:pt>
    <dgm:pt modelId="{73F51318-A726-4F29-B6DE-3C00DDCA134D}" type="sibTrans" cxnId="{D09DE0D1-FCA6-4CE1-A2F6-1D9251C75F51}">
      <dgm:prSet/>
      <dgm:spPr/>
      <dgm:t>
        <a:bodyPr/>
        <a:lstStyle/>
        <a:p>
          <a:endParaRPr lang="tr-TR"/>
        </a:p>
      </dgm:t>
    </dgm:pt>
    <dgm:pt modelId="{34C84D4E-92C9-4995-8EDD-CDCCD9D2437E}" type="pres">
      <dgm:prSet presAssocID="{734CC496-6642-4411-AA32-7A6A5DC98F9B}" presName="cycle" presStyleCnt="0">
        <dgm:presLayoutVars>
          <dgm:dir/>
          <dgm:resizeHandles val="exact"/>
        </dgm:presLayoutVars>
      </dgm:prSet>
      <dgm:spPr/>
      <dgm:t>
        <a:bodyPr/>
        <a:lstStyle/>
        <a:p>
          <a:endParaRPr lang="tr-TR"/>
        </a:p>
      </dgm:t>
    </dgm:pt>
    <dgm:pt modelId="{0885CBEA-9694-4AB2-97FF-254A4EB857ED}" type="pres">
      <dgm:prSet presAssocID="{8E93DDBF-115E-46FE-814E-7B156543B814}" presName="node" presStyleLbl="node1" presStyleIdx="0" presStyleCnt="4">
        <dgm:presLayoutVars>
          <dgm:bulletEnabled val="1"/>
        </dgm:presLayoutVars>
      </dgm:prSet>
      <dgm:spPr/>
      <dgm:t>
        <a:bodyPr/>
        <a:lstStyle/>
        <a:p>
          <a:endParaRPr lang="tr-TR"/>
        </a:p>
      </dgm:t>
    </dgm:pt>
    <dgm:pt modelId="{DA877A84-A4B8-46AF-89DB-5AC407F6BEFE}" type="pres">
      <dgm:prSet presAssocID="{8E93DDBF-115E-46FE-814E-7B156543B814}" presName="spNode" presStyleCnt="0"/>
      <dgm:spPr/>
    </dgm:pt>
    <dgm:pt modelId="{A264A4C3-EFB2-438A-A7B2-ADCBE3BEE97E}" type="pres">
      <dgm:prSet presAssocID="{E39C75B8-74C4-48F1-A56D-8B31A755CBE2}" presName="sibTrans" presStyleLbl="sibTrans1D1" presStyleIdx="0" presStyleCnt="4"/>
      <dgm:spPr/>
      <dgm:t>
        <a:bodyPr/>
        <a:lstStyle/>
        <a:p>
          <a:endParaRPr lang="tr-TR"/>
        </a:p>
      </dgm:t>
    </dgm:pt>
    <dgm:pt modelId="{247C3EF3-6AF4-4F5B-9179-78E48326AA89}" type="pres">
      <dgm:prSet presAssocID="{FD68787B-B0CC-41CF-9E36-291F4634A562}" presName="node" presStyleLbl="node1" presStyleIdx="1" presStyleCnt="4">
        <dgm:presLayoutVars>
          <dgm:bulletEnabled val="1"/>
        </dgm:presLayoutVars>
      </dgm:prSet>
      <dgm:spPr/>
      <dgm:t>
        <a:bodyPr/>
        <a:lstStyle/>
        <a:p>
          <a:endParaRPr lang="tr-TR"/>
        </a:p>
      </dgm:t>
    </dgm:pt>
    <dgm:pt modelId="{3418C888-E9E4-47F3-8401-4AFA4F3BC0D0}" type="pres">
      <dgm:prSet presAssocID="{FD68787B-B0CC-41CF-9E36-291F4634A562}" presName="spNode" presStyleCnt="0"/>
      <dgm:spPr/>
    </dgm:pt>
    <dgm:pt modelId="{61030947-CA63-497B-B28D-90E9FEE95D4C}" type="pres">
      <dgm:prSet presAssocID="{027F7B30-735E-4A54-91CF-116781877A8F}" presName="sibTrans" presStyleLbl="sibTrans1D1" presStyleIdx="1" presStyleCnt="4"/>
      <dgm:spPr/>
      <dgm:t>
        <a:bodyPr/>
        <a:lstStyle/>
        <a:p>
          <a:endParaRPr lang="tr-TR"/>
        </a:p>
      </dgm:t>
    </dgm:pt>
    <dgm:pt modelId="{F3828477-5E4D-4F28-9C79-D271E35B1885}" type="pres">
      <dgm:prSet presAssocID="{8125E265-1446-4CBF-9067-B23878588AC4}" presName="node" presStyleLbl="node1" presStyleIdx="2" presStyleCnt="4">
        <dgm:presLayoutVars>
          <dgm:bulletEnabled val="1"/>
        </dgm:presLayoutVars>
      </dgm:prSet>
      <dgm:spPr/>
      <dgm:t>
        <a:bodyPr/>
        <a:lstStyle/>
        <a:p>
          <a:endParaRPr lang="tr-TR"/>
        </a:p>
      </dgm:t>
    </dgm:pt>
    <dgm:pt modelId="{BBC6E344-A193-4579-B3B2-D7276766B20E}" type="pres">
      <dgm:prSet presAssocID="{8125E265-1446-4CBF-9067-B23878588AC4}" presName="spNode" presStyleCnt="0"/>
      <dgm:spPr/>
    </dgm:pt>
    <dgm:pt modelId="{DD83CA30-8DCD-4989-8AF7-52B222A84851}" type="pres">
      <dgm:prSet presAssocID="{91D61127-CE3C-49A7-A24D-3081CBA1B157}" presName="sibTrans" presStyleLbl="sibTrans1D1" presStyleIdx="2" presStyleCnt="4"/>
      <dgm:spPr/>
      <dgm:t>
        <a:bodyPr/>
        <a:lstStyle/>
        <a:p>
          <a:endParaRPr lang="tr-TR"/>
        </a:p>
      </dgm:t>
    </dgm:pt>
    <dgm:pt modelId="{E87ABCFC-03F0-4433-A099-DFCC838199D8}" type="pres">
      <dgm:prSet presAssocID="{346F5AB1-2B94-4A20-8881-B54FD7544397}" presName="node" presStyleLbl="node1" presStyleIdx="3" presStyleCnt="4">
        <dgm:presLayoutVars>
          <dgm:bulletEnabled val="1"/>
        </dgm:presLayoutVars>
      </dgm:prSet>
      <dgm:spPr/>
      <dgm:t>
        <a:bodyPr/>
        <a:lstStyle/>
        <a:p>
          <a:endParaRPr lang="tr-TR"/>
        </a:p>
      </dgm:t>
    </dgm:pt>
    <dgm:pt modelId="{D5744EF3-0478-47E9-B772-7AA417F2CDDA}" type="pres">
      <dgm:prSet presAssocID="{346F5AB1-2B94-4A20-8881-B54FD7544397}" presName="spNode" presStyleCnt="0"/>
      <dgm:spPr/>
    </dgm:pt>
    <dgm:pt modelId="{551856BB-C490-42E5-B567-4D1418C53F3E}" type="pres">
      <dgm:prSet presAssocID="{73F51318-A726-4F29-B6DE-3C00DDCA134D}" presName="sibTrans" presStyleLbl="sibTrans1D1" presStyleIdx="3" presStyleCnt="4"/>
      <dgm:spPr/>
      <dgm:t>
        <a:bodyPr/>
        <a:lstStyle/>
        <a:p>
          <a:endParaRPr lang="tr-TR"/>
        </a:p>
      </dgm:t>
    </dgm:pt>
  </dgm:ptLst>
  <dgm:cxnLst>
    <dgm:cxn modelId="{47AF83BA-C14D-49D7-9C4F-E44CC7B7CC0A}" type="presOf" srcId="{027F7B30-735E-4A54-91CF-116781877A8F}" destId="{61030947-CA63-497B-B28D-90E9FEE95D4C}" srcOrd="0" destOrd="0" presId="urn:microsoft.com/office/officeart/2005/8/layout/cycle6"/>
    <dgm:cxn modelId="{05611BFA-1A22-41CF-B71C-DA9179BCE597}" type="presOf" srcId="{E39C75B8-74C4-48F1-A56D-8B31A755CBE2}" destId="{A264A4C3-EFB2-438A-A7B2-ADCBE3BEE97E}" srcOrd="0" destOrd="0" presId="urn:microsoft.com/office/officeart/2005/8/layout/cycle6"/>
    <dgm:cxn modelId="{731061A9-96C9-4B7C-8C70-A6FAF1C147E7}" srcId="{734CC496-6642-4411-AA32-7A6A5DC98F9B}" destId="{8E93DDBF-115E-46FE-814E-7B156543B814}" srcOrd="0" destOrd="0" parTransId="{0547294D-3197-4BCE-A451-9CB88DFC5017}" sibTransId="{E39C75B8-74C4-48F1-A56D-8B31A755CBE2}"/>
    <dgm:cxn modelId="{731C8151-E5E1-4DBC-8CFC-315165ABA630}" type="presOf" srcId="{FD68787B-B0CC-41CF-9E36-291F4634A562}" destId="{247C3EF3-6AF4-4F5B-9179-78E48326AA89}" srcOrd="0" destOrd="0" presId="urn:microsoft.com/office/officeart/2005/8/layout/cycle6"/>
    <dgm:cxn modelId="{5AE2655E-C7A8-4B2D-B5CD-BED44BE1E21F}" type="presOf" srcId="{734CC496-6642-4411-AA32-7A6A5DC98F9B}" destId="{34C84D4E-92C9-4995-8EDD-CDCCD9D2437E}" srcOrd="0" destOrd="0" presId="urn:microsoft.com/office/officeart/2005/8/layout/cycle6"/>
    <dgm:cxn modelId="{896FEB3B-274D-4093-B955-46CED6610283}" type="presOf" srcId="{8E93DDBF-115E-46FE-814E-7B156543B814}" destId="{0885CBEA-9694-4AB2-97FF-254A4EB857ED}" srcOrd="0" destOrd="0" presId="urn:microsoft.com/office/officeart/2005/8/layout/cycle6"/>
    <dgm:cxn modelId="{FE0EDB1D-C0E3-4242-A9AB-A54DF7DBBDCC}" srcId="{734CC496-6642-4411-AA32-7A6A5DC98F9B}" destId="{FD68787B-B0CC-41CF-9E36-291F4634A562}" srcOrd="1" destOrd="0" parTransId="{60EB4AF7-3B9E-4F35-90EB-FE2C06493656}" sibTransId="{027F7B30-735E-4A54-91CF-116781877A8F}"/>
    <dgm:cxn modelId="{43C6D3CC-D5C0-43D5-8211-48DCA398C862}" type="presOf" srcId="{346F5AB1-2B94-4A20-8881-B54FD7544397}" destId="{E87ABCFC-03F0-4433-A099-DFCC838199D8}" srcOrd="0" destOrd="0" presId="urn:microsoft.com/office/officeart/2005/8/layout/cycle6"/>
    <dgm:cxn modelId="{16289A45-82BF-4CC5-8010-FCED956973EE}" type="presOf" srcId="{73F51318-A726-4F29-B6DE-3C00DDCA134D}" destId="{551856BB-C490-42E5-B567-4D1418C53F3E}" srcOrd="0" destOrd="0" presId="urn:microsoft.com/office/officeart/2005/8/layout/cycle6"/>
    <dgm:cxn modelId="{F9EF4248-A283-4476-8C79-74D6936348A2}" type="presOf" srcId="{91D61127-CE3C-49A7-A24D-3081CBA1B157}" destId="{DD83CA30-8DCD-4989-8AF7-52B222A84851}" srcOrd="0" destOrd="0" presId="urn:microsoft.com/office/officeart/2005/8/layout/cycle6"/>
    <dgm:cxn modelId="{E7971820-E30A-421D-AA87-654BE0936186}" srcId="{734CC496-6642-4411-AA32-7A6A5DC98F9B}" destId="{8125E265-1446-4CBF-9067-B23878588AC4}" srcOrd="2" destOrd="0" parTransId="{A7DEBD9A-A981-4EE5-85A3-B1A148DEACE6}" sibTransId="{91D61127-CE3C-49A7-A24D-3081CBA1B157}"/>
    <dgm:cxn modelId="{FEB1F972-AF81-48F9-8136-BA71129C4899}" type="presOf" srcId="{8125E265-1446-4CBF-9067-B23878588AC4}" destId="{F3828477-5E4D-4F28-9C79-D271E35B1885}" srcOrd="0" destOrd="0" presId="urn:microsoft.com/office/officeart/2005/8/layout/cycle6"/>
    <dgm:cxn modelId="{D09DE0D1-FCA6-4CE1-A2F6-1D9251C75F51}" srcId="{734CC496-6642-4411-AA32-7A6A5DC98F9B}" destId="{346F5AB1-2B94-4A20-8881-B54FD7544397}" srcOrd="3" destOrd="0" parTransId="{66F388F3-05C6-46EF-81FD-8EB132B10F58}" sibTransId="{73F51318-A726-4F29-B6DE-3C00DDCA134D}"/>
    <dgm:cxn modelId="{32178C69-D311-468C-9A7B-A5FC061AD727}" type="presParOf" srcId="{34C84D4E-92C9-4995-8EDD-CDCCD9D2437E}" destId="{0885CBEA-9694-4AB2-97FF-254A4EB857ED}" srcOrd="0" destOrd="0" presId="urn:microsoft.com/office/officeart/2005/8/layout/cycle6"/>
    <dgm:cxn modelId="{7C9F9941-CFAD-4B7F-A259-3E79C76BA49F}" type="presParOf" srcId="{34C84D4E-92C9-4995-8EDD-CDCCD9D2437E}" destId="{DA877A84-A4B8-46AF-89DB-5AC407F6BEFE}" srcOrd="1" destOrd="0" presId="urn:microsoft.com/office/officeart/2005/8/layout/cycle6"/>
    <dgm:cxn modelId="{3750032B-D8F1-47E8-A00E-DAF058953C15}" type="presParOf" srcId="{34C84D4E-92C9-4995-8EDD-CDCCD9D2437E}" destId="{A264A4C3-EFB2-438A-A7B2-ADCBE3BEE97E}" srcOrd="2" destOrd="0" presId="urn:microsoft.com/office/officeart/2005/8/layout/cycle6"/>
    <dgm:cxn modelId="{9A13584B-6AB3-46C1-825A-4E08601E4D70}" type="presParOf" srcId="{34C84D4E-92C9-4995-8EDD-CDCCD9D2437E}" destId="{247C3EF3-6AF4-4F5B-9179-78E48326AA89}" srcOrd="3" destOrd="0" presId="urn:microsoft.com/office/officeart/2005/8/layout/cycle6"/>
    <dgm:cxn modelId="{D3602AA3-4F55-4542-9133-9EF49800CF1E}" type="presParOf" srcId="{34C84D4E-92C9-4995-8EDD-CDCCD9D2437E}" destId="{3418C888-E9E4-47F3-8401-4AFA4F3BC0D0}" srcOrd="4" destOrd="0" presId="urn:microsoft.com/office/officeart/2005/8/layout/cycle6"/>
    <dgm:cxn modelId="{A44CCA3E-AAEC-4B4A-93D3-F84E87954BC8}" type="presParOf" srcId="{34C84D4E-92C9-4995-8EDD-CDCCD9D2437E}" destId="{61030947-CA63-497B-B28D-90E9FEE95D4C}" srcOrd="5" destOrd="0" presId="urn:microsoft.com/office/officeart/2005/8/layout/cycle6"/>
    <dgm:cxn modelId="{D6BCC81C-FB73-4857-AC12-CBDF2E7F765D}" type="presParOf" srcId="{34C84D4E-92C9-4995-8EDD-CDCCD9D2437E}" destId="{F3828477-5E4D-4F28-9C79-D271E35B1885}" srcOrd="6" destOrd="0" presId="urn:microsoft.com/office/officeart/2005/8/layout/cycle6"/>
    <dgm:cxn modelId="{847019CF-3950-4F59-81FD-A8C568BC79CF}" type="presParOf" srcId="{34C84D4E-92C9-4995-8EDD-CDCCD9D2437E}" destId="{BBC6E344-A193-4579-B3B2-D7276766B20E}" srcOrd="7" destOrd="0" presId="urn:microsoft.com/office/officeart/2005/8/layout/cycle6"/>
    <dgm:cxn modelId="{676C8FC5-CEEB-406D-872E-D945905D2285}" type="presParOf" srcId="{34C84D4E-92C9-4995-8EDD-CDCCD9D2437E}" destId="{DD83CA30-8DCD-4989-8AF7-52B222A84851}" srcOrd="8" destOrd="0" presId="urn:microsoft.com/office/officeart/2005/8/layout/cycle6"/>
    <dgm:cxn modelId="{1CD5CC43-95C1-47C8-A063-FE5D5E0F3825}" type="presParOf" srcId="{34C84D4E-92C9-4995-8EDD-CDCCD9D2437E}" destId="{E87ABCFC-03F0-4433-A099-DFCC838199D8}" srcOrd="9" destOrd="0" presId="urn:microsoft.com/office/officeart/2005/8/layout/cycle6"/>
    <dgm:cxn modelId="{78AA5E54-2320-4040-AD10-5EAD931F38C0}" type="presParOf" srcId="{34C84D4E-92C9-4995-8EDD-CDCCD9D2437E}" destId="{D5744EF3-0478-47E9-B772-7AA417F2CDDA}" srcOrd="10" destOrd="0" presId="urn:microsoft.com/office/officeart/2005/8/layout/cycle6"/>
    <dgm:cxn modelId="{5E8066A4-206F-4F9A-8822-8F843CB28261}" type="presParOf" srcId="{34C84D4E-92C9-4995-8EDD-CDCCD9D2437E}" destId="{551856BB-C490-42E5-B567-4D1418C53F3E}" srcOrd="11" destOrd="0" presId="urn:microsoft.com/office/officeart/2005/8/layout/cycle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5232398-9D4A-47D0-905D-B4859CCE9CA2}">
      <dsp:nvSpPr>
        <dsp:cNvPr id="0" name=""/>
        <dsp:cNvSpPr/>
      </dsp:nvSpPr>
      <dsp:spPr>
        <a:xfrm>
          <a:off x="2648236" y="1309"/>
          <a:ext cx="1756746" cy="159524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smtClean="0"/>
            <a:t>Ben Dili </a:t>
          </a:r>
        </a:p>
        <a:p>
          <a:pPr lvl="0" algn="ctr" defTabSz="800100">
            <a:lnSpc>
              <a:spcPct val="90000"/>
            </a:lnSpc>
            <a:spcBef>
              <a:spcPct val="0"/>
            </a:spcBef>
            <a:spcAft>
              <a:spcPct val="35000"/>
            </a:spcAft>
          </a:pPr>
          <a:r>
            <a:rPr lang="tr-TR" sz="1800" kern="1200" dirty="0" smtClean="0"/>
            <a:t>Sen </a:t>
          </a:r>
          <a:r>
            <a:rPr lang="tr-TR" sz="1800" kern="1200" dirty="0" smtClean="0"/>
            <a:t>Dili Arasındaki Fark Nedir?</a:t>
          </a:r>
          <a:r>
            <a:rPr lang="tr-TR" sz="4300" kern="1200" dirty="0" smtClean="0"/>
            <a:t> </a:t>
          </a:r>
          <a:endParaRPr lang="tr-TR" sz="4300" kern="1200" dirty="0"/>
        </a:p>
      </dsp:txBody>
      <dsp:txXfrm>
        <a:off x="2648236" y="1309"/>
        <a:ext cx="1756746" cy="1595243"/>
      </dsp:txXfrm>
    </dsp:sp>
    <dsp:sp modelId="{1B0D0F1A-33F4-40F1-B9DF-A7B7B05B0F7F}">
      <dsp:nvSpPr>
        <dsp:cNvPr id="0" name=""/>
        <dsp:cNvSpPr/>
      </dsp:nvSpPr>
      <dsp:spPr>
        <a:xfrm rot="2595267">
          <a:off x="4220203" y="1418534"/>
          <a:ext cx="502162" cy="5383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rot="2595267">
        <a:off x="4220203" y="1418534"/>
        <a:ext cx="502162" cy="538394"/>
      </dsp:txXfrm>
    </dsp:sp>
    <dsp:sp modelId="{BAFC1413-0F0F-4779-A7FC-88B19C65EAE7}">
      <dsp:nvSpPr>
        <dsp:cNvPr id="0" name=""/>
        <dsp:cNvSpPr/>
      </dsp:nvSpPr>
      <dsp:spPr>
        <a:xfrm>
          <a:off x="4609968" y="1771035"/>
          <a:ext cx="1595243" cy="159524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smtClean="0"/>
            <a:t>İletişim </a:t>
          </a:r>
          <a:r>
            <a:rPr lang="tr-TR" sz="1800" kern="1200" dirty="0" smtClean="0"/>
            <a:t>Engelleri Nelerdir?</a:t>
          </a:r>
          <a:endParaRPr lang="tr-TR" sz="1800" kern="1200" dirty="0"/>
        </a:p>
      </dsp:txBody>
      <dsp:txXfrm>
        <a:off x="4609968" y="1771035"/>
        <a:ext cx="1595243" cy="1595243"/>
      </dsp:txXfrm>
    </dsp:sp>
    <dsp:sp modelId="{5B227EE1-E917-436B-B0BA-7A9CC47E47ED}">
      <dsp:nvSpPr>
        <dsp:cNvPr id="0" name=""/>
        <dsp:cNvSpPr/>
      </dsp:nvSpPr>
      <dsp:spPr>
        <a:xfrm rot="8360580">
          <a:off x="4240313" y="3099803"/>
          <a:ext cx="470756" cy="5383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rot="8360580">
        <a:off x="4240313" y="3099803"/>
        <a:ext cx="470756" cy="538394"/>
      </dsp:txXfrm>
    </dsp:sp>
    <dsp:sp modelId="{22F29295-07A1-4BAA-8D0E-B86C405E6B99}">
      <dsp:nvSpPr>
        <dsp:cNvPr id="0" name=""/>
        <dsp:cNvSpPr/>
      </dsp:nvSpPr>
      <dsp:spPr>
        <a:xfrm>
          <a:off x="2725955" y="3389084"/>
          <a:ext cx="1595243" cy="159524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t>Etkin </a:t>
          </a:r>
          <a:r>
            <a:rPr lang="tr-TR" sz="2000" kern="1200" dirty="0" smtClean="0"/>
            <a:t>Dinleme Nasıl Olmalı?</a:t>
          </a:r>
          <a:endParaRPr lang="tr-TR" sz="2000" kern="1200" dirty="0"/>
        </a:p>
      </dsp:txBody>
      <dsp:txXfrm>
        <a:off x="2725955" y="3389084"/>
        <a:ext cx="1595243" cy="1595243"/>
      </dsp:txXfrm>
    </dsp:sp>
    <dsp:sp modelId="{B36E87B4-07F9-440C-A2E6-435CBF1D7F19}">
      <dsp:nvSpPr>
        <dsp:cNvPr id="0" name=""/>
        <dsp:cNvSpPr/>
      </dsp:nvSpPr>
      <dsp:spPr>
        <a:xfrm rot="13504411">
          <a:off x="2507191" y="3096668"/>
          <a:ext cx="395297" cy="5383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rot="13504411">
        <a:off x="2507191" y="3096668"/>
        <a:ext cx="395297" cy="538394"/>
      </dsp:txXfrm>
    </dsp:sp>
    <dsp:sp modelId="{1FFEE7B5-A8F4-4D55-B8B2-B54225FA51CF}">
      <dsp:nvSpPr>
        <dsp:cNvPr id="0" name=""/>
        <dsp:cNvSpPr/>
      </dsp:nvSpPr>
      <dsp:spPr>
        <a:xfrm>
          <a:off x="918968" y="1694542"/>
          <a:ext cx="1828819" cy="1595243"/>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tr-TR" sz="2000" kern="1200" dirty="0" smtClean="0"/>
            <a:t>Kabul Dili</a:t>
          </a:r>
          <a:endParaRPr lang="tr-TR" sz="2000" kern="1200" dirty="0"/>
        </a:p>
      </dsp:txBody>
      <dsp:txXfrm>
        <a:off x="918968" y="1694542"/>
        <a:ext cx="1828819" cy="1595243"/>
      </dsp:txXfrm>
    </dsp:sp>
    <dsp:sp modelId="{B127B084-7439-4403-A6F8-670719C1F8E8}">
      <dsp:nvSpPr>
        <dsp:cNvPr id="0" name=""/>
        <dsp:cNvSpPr/>
      </dsp:nvSpPr>
      <dsp:spPr>
        <a:xfrm rot="18900000">
          <a:off x="2489758" y="1378581"/>
          <a:ext cx="376009" cy="5383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tr-TR" sz="1600" kern="1200"/>
        </a:p>
      </dsp:txBody>
      <dsp:txXfrm rot="18900000">
        <a:off x="2489758" y="1378581"/>
        <a:ext cx="376009" cy="53839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885CBEA-9694-4AB2-97FF-254A4EB857ED}">
      <dsp:nvSpPr>
        <dsp:cNvPr id="0" name=""/>
        <dsp:cNvSpPr/>
      </dsp:nvSpPr>
      <dsp:spPr>
        <a:xfrm>
          <a:off x="1752631" y="783"/>
          <a:ext cx="1401625" cy="911056"/>
        </a:xfrm>
        <a:prstGeom prst="roundRect">
          <a:avLst/>
        </a:prstGeom>
        <a:gradFill rotWithShape="1">
          <a:gsLst>
            <a:gs pos="0">
              <a:schemeClr val="accent6">
                <a:tint val="96000"/>
                <a:lumMod val="100000"/>
              </a:schemeClr>
            </a:gs>
            <a:gs pos="78000">
              <a:schemeClr val="accent6">
                <a:shade val="94000"/>
                <a:lumMod val="94000"/>
              </a:schemeClr>
            </a:gs>
          </a:gsLst>
          <a:lin ang="5400000" scaled="0"/>
        </a:gradFill>
        <a:ln w="12700" cap="rnd" cmpd="sng" algn="ctr">
          <a:solidFill>
            <a:schemeClr val="accent6"/>
          </a:solidFill>
          <a:prstDash val="solid"/>
        </a:ln>
        <a:effectLst>
          <a:outerShdw blurRad="38100" dist="254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tr-TR" sz="1700" b="1" kern="1200" dirty="0" smtClean="0">
              <a:solidFill>
                <a:schemeClr val="tx1"/>
              </a:solidFill>
              <a:latin typeface="Comic Sans MS" pitchFamily="66" charset="0"/>
            </a:rPr>
            <a:t>Göz teması</a:t>
          </a:r>
          <a:endParaRPr lang="tr-TR" sz="1700" b="1" kern="1200" dirty="0">
            <a:solidFill>
              <a:schemeClr val="tx1"/>
            </a:solidFill>
            <a:latin typeface="Comic Sans MS" pitchFamily="66" charset="0"/>
          </a:endParaRPr>
        </a:p>
      </dsp:txBody>
      <dsp:txXfrm>
        <a:off x="1752631" y="783"/>
        <a:ext cx="1401625" cy="911056"/>
      </dsp:txXfrm>
    </dsp:sp>
    <dsp:sp modelId="{A264A4C3-EFB2-438A-A7B2-ADCBE3BEE97E}">
      <dsp:nvSpPr>
        <dsp:cNvPr id="0" name=""/>
        <dsp:cNvSpPr/>
      </dsp:nvSpPr>
      <dsp:spPr>
        <a:xfrm>
          <a:off x="949106" y="456312"/>
          <a:ext cx="3008674" cy="3008674"/>
        </a:xfrm>
        <a:custGeom>
          <a:avLst/>
          <a:gdLst/>
          <a:ahLst/>
          <a:cxnLst/>
          <a:rect l="0" t="0" r="0" b="0"/>
          <a:pathLst>
            <a:path>
              <a:moveTo>
                <a:pt x="2215233" y="178570"/>
              </a:moveTo>
              <a:arcTo wR="1504337" hR="1504337" stAng="17892053" swAng="2624266"/>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47C3EF3-6AF4-4F5B-9179-78E48326AA89}">
      <dsp:nvSpPr>
        <dsp:cNvPr id="0" name=""/>
        <dsp:cNvSpPr/>
      </dsp:nvSpPr>
      <dsp:spPr>
        <a:xfrm>
          <a:off x="3256968" y="1505121"/>
          <a:ext cx="1401625" cy="911056"/>
        </a:xfrm>
        <a:prstGeom prst="roundRect">
          <a:avLst/>
        </a:prstGeom>
        <a:gradFill rotWithShape="1">
          <a:gsLst>
            <a:gs pos="0">
              <a:schemeClr val="accent6">
                <a:tint val="96000"/>
                <a:lumMod val="100000"/>
              </a:schemeClr>
            </a:gs>
            <a:gs pos="78000">
              <a:schemeClr val="accent6">
                <a:shade val="94000"/>
                <a:lumMod val="94000"/>
              </a:schemeClr>
            </a:gs>
          </a:gsLst>
          <a:lin ang="5400000" scaled="0"/>
        </a:gradFill>
        <a:ln w="12700" cap="rnd" cmpd="sng" algn="ctr">
          <a:solidFill>
            <a:schemeClr val="accent6"/>
          </a:solidFill>
          <a:prstDash val="solid"/>
        </a:ln>
        <a:effectLst>
          <a:outerShdw blurRad="38100" dist="254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tr-TR" sz="1700" b="1" kern="1200" dirty="0" smtClean="0">
              <a:solidFill>
                <a:schemeClr val="tx1"/>
              </a:solidFill>
              <a:latin typeface="Comic Sans MS" pitchFamily="66" charset="0"/>
            </a:rPr>
            <a:t>Gülümseme</a:t>
          </a:r>
          <a:endParaRPr lang="tr-TR" sz="1700" b="1" kern="1200" dirty="0">
            <a:solidFill>
              <a:schemeClr val="tx1"/>
            </a:solidFill>
            <a:latin typeface="Comic Sans MS" pitchFamily="66" charset="0"/>
          </a:endParaRPr>
        </a:p>
      </dsp:txBody>
      <dsp:txXfrm>
        <a:off x="3256968" y="1505121"/>
        <a:ext cx="1401625" cy="911056"/>
      </dsp:txXfrm>
    </dsp:sp>
    <dsp:sp modelId="{61030947-CA63-497B-B28D-90E9FEE95D4C}">
      <dsp:nvSpPr>
        <dsp:cNvPr id="0" name=""/>
        <dsp:cNvSpPr/>
      </dsp:nvSpPr>
      <dsp:spPr>
        <a:xfrm>
          <a:off x="949106" y="456312"/>
          <a:ext cx="3008674" cy="3008674"/>
        </a:xfrm>
        <a:custGeom>
          <a:avLst/>
          <a:gdLst/>
          <a:ahLst/>
          <a:cxnLst/>
          <a:rect l="0" t="0" r="0" b="0"/>
          <a:pathLst>
            <a:path>
              <a:moveTo>
                <a:pt x="2934548" y="1970734"/>
              </a:moveTo>
              <a:arcTo wR="1504337" hR="1504337" stAng="1083681" swAng="2624266"/>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3828477-5E4D-4F28-9C79-D271E35B1885}">
      <dsp:nvSpPr>
        <dsp:cNvPr id="0" name=""/>
        <dsp:cNvSpPr/>
      </dsp:nvSpPr>
      <dsp:spPr>
        <a:xfrm>
          <a:off x="1752631" y="3009458"/>
          <a:ext cx="1401625" cy="911056"/>
        </a:xfrm>
        <a:prstGeom prst="roundRect">
          <a:avLst/>
        </a:prstGeom>
        <a:gradFill rotWithShape="1">
          <a:gsLst>
            <a:gs pos="0">
              <a:schemeClr val="accent6">
                <a:tint val="96000"/>
                <a:lumMod val="100000"/>
              </a:schemeClr>
            </a:gs>
            <a:gs pos="78000">
              <a:schemeClr val="accent6">
                <a:shade val="94000"/>
                <a:lumMod val="94000"/>
              </a:schemeClr>
            </a:gs>
          </a:gsLst>
          <a:lin ang="5400000" scaled="0"/>
        </a:gradFill>
        <a:ln w="12700" cap="rnd" cmpd="sng" algn="ctr">
          <a:solidFill>
            <a:schemeClr val="accent6"/>
          </a:solidFill>
          <a:prstDash val="solid"/>
        </a:ln>
        <a:effectLst>
          <a:outerShdw blurRad="38100" dist="254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tr-TR" sz="1700" b="1" kern="1200" dirty="0" smtClean="0">
              <a:solidFill>
                <a:schemeClr val="tx1"/>
              </a:solidFill>
              <a:latin typeface="Comic Sans MS" pitchFamily="66" charset="0"/>
            </a:rPr>
            <a:t>Beden duruşu</a:t>
          </a:r>
          <a:endParaRPr lang="tr-TR" sz="1700" b="1" kern="1200" dirty="0">
            <a:solidFill>
              <a:schemeClr val="tx1"/>
            </a:solidFill>
            <a:latin typeface="Comic Sans MS" pitchFamily="66" charset="0"/>
          </a:endParaRPr>
        </a:p>
      </dsp:txBody>
      <dsp:txXfrm>
        <a:off x="1752631" y="3009458"/>
        <a:ext cx="1401625" cy="911056"/>
      </dsp:txXfrm>
    </dsp:sp>
    <dsp:sp modelId="{DD83CA30-8DCD-4989-8AF7-52B222A84851}">
      <dsp:nvSpPr>
        <dsp:cNvPr id="0" name=""/>
        <dsp:cNvSpPr/>
      </dsp:nvSpPr>
      <dsp:spPr>
        <a:xfrm>
          <a:off x="949106" y="456312"/>
          <a:ext cx="3008674" cy="3008674"/>
        </a:xfrm>
        <a:custGeom>
          <a:avLst/>
          <a:gdLst/>
          <a:ahLst/>
          <a:cxnLst/>
          <a:rect l="0" t="0" r="0" b="0"/>
          <a:pathLst>
            <a:path>
              <a:moveTo>
                <a:pt x="793441" y="2830103"/>
              </a:moveTo>
              <a:arcTo wR="1504337" hR="1504337" stAng="7092053" swAng="2624266"/>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87ABCFC-03F0-4433-A099-DFCC838199D8}">
      <dsp:nvSpPr>
        <dsp:cNvPr id="0" name=""/>
        <dsp:cNvSpPr/>
      </dsp:nvSpPr>
      <dsp:spPr>
        <a:xfrm>
          <a:off x="248293" y="1505121"/>
          <a:ext cx="1401625" cy="911056"/>
        </a:xfrm>
        <a:prstGeom prst="roundRect">
          <a:avLst/>
        </a:prstGeom>
        <a:gradFill rotWithShape="1">
          <a:gsLst>
            <a:gs pos="0">
              <a:schemeClr val="accent6">
                <a:tint val="96000"/>
                <a:lumMod val="100000"/>
              </a:schemeClr>
            </a:gs>
            <a:gs pos="78000">
              <a:schemeClr val="accent6">
                <a:shade val="94000"/>
                <a:lumMod val="94000"/>
              </a:schemeClr>
            </a:gs>
          </a:gsLst>
          <a:lin ang="5400000" scaled="0"/>
        </a:gradFill>
        <a:ln w="12700" cap="rnd" cmpd="sng" algn="ctr">
          <a:solidFill>
            <a:schemeClr val="accent6"/>
          </a:solidFill>
          <a:prstDash val="solid"/>
        </a:ln>
        <a:effectLst>
          <a:outerShdw blurRad="38100" dist="254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tr-TR" sz="1700" b="1" kern="1200" dirty="0" smtClean="0">
              <a:solidFill>
                <a:schemeClr val="tx1"/>
              </a:solidFill>
              <a:latin typeface="Comic Sans MS" pitchFamily="66" charset="0"/>
            </a:rPr>
            <a:t>Pozitif ifadeler</a:t>
          </a:r>
          <a:endParaRPr lang="tr-TR" sz="1700" b="1" kern="1200" dirty="0">
            <a:solidFill>
              <a:schemeClr val="tx1"/>
            </a:solidFill>
            <a:latin typeface="Comic Sans MS" pitchFamily="66" charset="0"/>
          </a:endParaRPr>
        </a:p>
      </dsp:txBody>
      <dsp:txXfrm>
        <a:off x="248293" y="1505121"/>
        <a:ext cx="1401625" cy="911056"/>
      </dsp:txXfrm>
    </dsp:sp>
    <dsp:sp modelId="{551856BB-C490-42E5-B567-4D1418C53F3E}">
      <dsp:nvSpPr>
        <dsp:cNvPr id="0" name=""/>
        <dsp:cNvSpPr/>
      </dsp:nvSpPr>
      <dsp:spPr>
        <a:xfrm>
          <a:off x="949106" y="456312"/>
          <a:ext cx="3008674" cy="3008674"/>
        </a:xfrm>
        <a:custGeom>
          <a:avLst/>
          <a:gdLst/>
          <a:ahLst/>
          <a:cxnLst/>
          <a:rect l="0" t="0" r="0" b="0"/>
          <a:pathLst>
            <a:path>
              <a:moveTo>
                <a:pt x="74126" y="1037939"/>
              </a:moveTo>
              <a:arcTo wR="1504337" hR="1504337" stAng="11883681" swAng="2624266"/>
            </a:path>
          </a:pathLst>
        </a:custGeom>
        <a:noFill/>
        <a:ln w="12700" cap="rnd"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5027B8A-3403-4C08-9202-644F08B282CB}" type="datetimeFigureOut">
              <a:rPr lang="tr-TR" smtClean="0"/>
              <a:pPr/>
              <a:t>24.09.2020</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B40579-6C4C-4DC1-9542-5461D9448AA1}" type="slidenum">
              <a:rPr lang="tr-TR" smtClean="0"/>
              <a:pPr/>
              <a:t>‹#›</a:t>
            </a:fld>
            <a:endParaRPr lang="tr-TR"/>
          </a:p>
        </p:txBody>
      </p:sp>
    </p:spTree>
    <p:extLst>
      <p:ext uri="{BB962C8B-B14F-4D97-AF65-F5344CB8AC3E}">
        <p14:creationId xmlns:p14="http://schemas.microsoft.com/office/powerpoint/2010/main" xmlns="" val="17434985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080F63-BE7F-426C-9E11-93641E59F513}" type="datetimeFigureOut">
              <a:rPr lang="tr-TR" smtClean="0"/>
              <a:t>24.09.2020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DF6A4B-7F24-4026-92B0-4CB4E115229D}"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86200" y="8686800"/>
            <a:ext cx="2971800" cy="457200"/>
          </a:xfrm>
          <a:prstGeom prst="rect">
            <a:avLst/>
          </a:prstGeom>
          <a:noFill/>
          <a:ln w="12700">
            <a:noFill/>
            <a:miter lim="800000"/>
            <a:headEnd type="none" w="sm" len="sm"/>
            <a:tailEnd type="none" w="sm" len="sm"/>
          </a:ln>
        </p:spPr>
        <p:txBody>
          <a:bodyPr lIns="94421" tIns="47210" rIns="94421" bIns="47210" anchor="b"/>
          <a:lstStyle/>
          <a:p>
            <a:pPr algn="r" defTabSz="944563" eaLnBrk="0" hangingPunct="0"/>
            <a:fld id="{8831412A-588F-4E8E-9A65-ACFFC6EEB96C}" type="slidenum">
              <a:rPr lang="tr-TR" sz="1200">
                <a:latin typeface="Arial" charset="0"/>
              </a:rPr>
              <a:pPr algn="r" defTabSz="944563" eaLnBrk="0" hangingPunct="0"/>
              <a:t>25</a:t>
            </a:fld>
            <a:endParaRPr lang="tr-TR" sz="1200">
              <a:latin typeface="Arial" charset="0"/>
            </a:endParaRPr>
          </a:p>
        </p:txBody>
      </p:sp>
      <p:sp>
        <p:nvSpPr>
          <p:cNvPr id="27651" name="Rectangle 2"/>
          <p:cNvSpPr>
            <a:spLocks noChangeArrowheads="1" noTextEdit="1"/>
          </p:cNvSpPr>
          <p:nvPr>
            <p:ph type="sldImg"/>
          </p:nvPr>
        </p:nvSpPr>
        <p:spPr>
          <a:ln/>
        </p:spPr>
      </p:sp>
      <p:sp>
        <p:nvSpPr>
          <p:cNvPr id="27652" name="Rectangle 3"/>
          <p:cNvSpPr>
            <a:spLocks noGrp="1" noChangeArrowheads="1"/>
          </p:cNvSpPr>
          <p:nvPr>
            <p:ph type="body" idx="1"/>
          </p:nvPr>
        </p:nvSpPr>
        <p:spPr>
          <a:xfrm>
            <a:off x="914400" y="4343400"/>
            <a:ext cx="5029200" cy="4114800"/>
          </a:xfrm>
          <a:noFill/>
          <a:ln/>
        </p:spPr>
        <p:txBody>
          <a:bodyPr lIns="94421" tIns="47210" rIns="94421" bIns="47210"/>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lumMod val="7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EB41E29A-55A1-4718-A6DB-1FFC50D4A0E2}" type="datetimeFigureOut">
              <a:rPr lang="tr-TR" smtClean="0"/>
              <a:pPr/>
              <a:t>24.09.2020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7A3480-9123-42ED-A549-86D3C01190C5}" type="slidenum">
              <a:rPr lang="tr-TR" smtClean="0"/>
              <a:pPr/>
              <a:t>‹#›</a:t>
            </a:fld>
            <a:endParaRPr lang="tr-TR"/>
          </a:p>
        </p:txBody>
      </p:sp>
    </p:spTree>
    <p:extLst>
      <p:ext uri="{BB962C8B-B14F-4D97-AF65-F5344CB8AC3E}">
        <p14:creationId xmlns:p14="http://schemas.microsoft.com/office/powerpoint/2010/main" xmlns="" val="229051252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B41E29A-55A1-4718-A6DB-1FFC50D4A0E2}" type="datetimeFigureOut">
              <a:rPr lang="tr-TR" smtClean="0"/>
              <a:pPr/>
              <a:t>24.09.2020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7A3480-9123-42ED-A549-86D3C01190C5}" type="slidenum">
              <a:rPr lang="tr-TR" smtClean="0"/>
              <a:pPr/>
              <a:t>‹#›</a:t>
            </a:fld>
            <a:endParaRPr lang="tr-TR"/>
          </a:p>
        </p:txBody>
      </p:sp>
    </p:spTree>
    <p:extLst>
      <p:ext uri="{BB962C8B-B14F-4D97-AF65-F5344CB8AC3E}">
        <p14:creationId xmlns:p14="http://schemas.microsoft.com/office/powerpoint/2010/main" xmlns="" val="204555956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B41E29A-55A1-4718-A6DB-1FFC50D4A0E2}" type="datetimeFigureOut">
              <a:rPr lang="tr-TR" smtClean="0"/>
              <a:pPr/>
              <a:t>24.09.2020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7A3480-9123-42ED-A549-86D3C01190C5}" type="slidenum">
              <a:rPr lang="tr-TR" smtClean="0"/>
              <a:pPr/>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85636373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B41E29A-55A1-4718-A6DB-1FFC50D4A0E2}" type="datetimeFigureOut">
              <a:rPr lang="tr-TR" smtClean="0"/>
              <a:pPr/>
              <a:t>24.09.2020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7A3480-9123-42ED-A549-86D3C01190C5}" type="slidenum">
              <a:rPr lang="tr-TR" smtClean="0"/>
              <a:pPr/>
              <a:t>‹#›</a:t>
            </a:fld>
            <a:endParaRPr lang="tr-TR"/>
          </a:p>
        </p:txBody>
      </p:sp>
    </p:spTree>
    <p:extLst>
      <p:ext uri="{BB962C8B-B14F-4D97-AF65-F5344CB8AC3E}">
        <p14:creationId xmlns:p14="http://schemas.microsoft.com/office/powerpoint/2010/main" xmlns="" val="354123807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B41E29A-55A1-4718-A6DB-1FFC50D4A0E2}" type="datetimeFigureOut">
              <a:rPr lang="tr-TR" smtClean="0"/>
              <a:pPr/>
              <a:t>24.09.2020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7A3480-9123-42ED-A549-86D3C01190C5}" type="slidenum">
              <a:rPr lang="tr-TR" smtClean="0"/>
              <a:pPr/>
              <a:t>‹#›</a:t>
            </a:fld>
            <a:endParaRPr lang="tr-T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59805251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B41E29A-55A1-4718-A6DB-1FFC50D4A0E2}" type="datetimeFigureOut">
              <a:rPr lang="tr-TR" smtClean="0"/>
              <a:pPr/>
              <a:t>24.09.2020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7A3480-9123-42ED-A549-86D3C01190C5}" type="slidenum">
              <a:rPr lang="tr-TR" smtClean="0"/>
              <a:pPr/>
              <a:t>‹#›</a:t>
            </a:fld>
            <a:endParaRPr lang="tr-TR"/>
          </a:p>
        </p:txBody>
      </p:sp>
    </p:spTree>
    <p:extLst>
      <p:ext uri="{BB962C8B-B14F-4D97-AF65-F5344CB8AC3E}">
        <p14:creationId xmlns:p14="http://schemas.microsoft.com/office/powerpoint/2010/main" xmlns="" val="51846634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B41E29A-55A1-4718-A6DB-1FFC50D4A0E2}" type="datetimeFigureOut">
              <a:rPr lang="tr-TR" smtClean="0"/>
              <a:pPr/>
              <a:t>24.09.2020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7A3480-9123-42ED-A549-86D3C01190C5}" type="slidenum">
              <a:rPr lang="tr-TR" smtClean="0"/>
              <a:pPr/>
              <a:t>‹#›</a:t>
            </a:fld>
            <a:endParaRPr lang="tr-TR"/>
          </a:p>
        </p:txBody>
      </p:sp>
    </p:spTree>
    <p:extLst>
      <p:ext uri="{BB962C8B-B14F-4D97-AF65-F5344CB8AC3E}">
        <p14:creationId xmlns:p14="http://schemas.microsoft.com/office/powerpoint/2010/main" xmlns="" val="34330332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B41E29A-55A1-4718-A6DB-1FFC50D4A0E2}" type="datetimeFigureOut">
              <a:rPr lang="tr-TR" smtClean="0"/>
              <a:pPr/>
              <a:t>24.09.2020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7A3480-9123-42ED-A549-86D3C01190C5}" type="slidenum">
              <a:rPr lang="tr-TR" smtClean="0"/>
              <a:pPr/>
              <a:t>‹#›</a:t>
            </a:fld>
            <a:endParaRPr lang="tr-TR"/>
          </a:p>
        </p:txBody>
      </p:sp>
    </p:spTree>
    <p:extLst>
      <p:ext uri="{BB962C8B-B14F-4D97-AF65-F5344CB8AC3E}">
        <p14:creationId xmlns:p14="http://schemas.microsoft.com/office/powerpoint/2010/main" xmlns="" val="242967417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xAndClipArt">
  <p:cSld name="Başlık, Metin ve Küçük Resim">
    <p:spTree>
      <p:nvGrpSpPr>
        <p:cNvPr id="1" name=""/>
        <p:cNvGrpSpPr/>
        <p:nvPr/>
      </p:nvGrpSpPr>
      <p:grpSpPr>
        <a:xfrm>
          <a:off x="0" y="0"/>
          <a:ext cx="0" cy="0"/>
          <a:chOff x="0" y="0"/>
          <a:chExt cx="0" cy="0"/>
        </a:xfrm>
      </p:grpSpPr>
      <p:sp>
        <p:nvSpPr>
          <p:cNvPr id="2" name="Başlık 1"/>
          <p:cNvSpPr>
            <a:spLocks noGrp="1"/>
          </p:cNvSpPr>
          <p:nvPr>
            <p:ph type="title"/>
          </p:nvPr>
        </p:nvSpPr>
        <p:spPr>
          <a:xfrm>
            <a:off x="219075" y="227013"/>
            <a:ext cx="7477125" cy="1143000"/>
          </a:xfrm>
        </p:spPr>
        <p:txBody>
          <a:bodyPr/>
          <a:lstStyle/>
          <a:p>
            <a:r>
              <a:rPr lang="tr-TR"/>
              <a:t>Asıl başlık stili için tıklatın</a:t>
            </a:r>
          </a:p>
        </p:txBody>
      </p:sp>
      <p:sp>
        <p:nvSpPr>
          <p:cNvPr id="3" name="Metin Yer Tutucusu 2"/>
          <p:cNvSpPr>
            <a:spLocks noGrp="1"/>
          </p:cNvSpPr>
          <p:nvPr>
            <p:ph type="body" sz="half" idx="1"/>
          </p:nvPr>
        </p:nvSpPr>
        <p:spPr>
          <a:xfrm>
            <a:off x="263525" y="1598613"/>
            <a:ext cx="3616325" cy="44973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Küçük Resim Yer Tutucusu 3"/>
          <p:cNvSpPr>
            <a:spLocks noGrp="1"/>
          </p:cNvSpPr>
          <p:nvPr>
            <p:ph type="clipArt" sz="half" idx="2"/>
          </p:nvPr>
        </p:nvSpPr>
        <p:spPr>
          <a:xfrm>
            <a:off x="4032250" y="1598613"/>
            <a:ext cx="3617913" cy="4497387"/>
          </a:xfrm>
        </p:spPr>
        <p:txBody>
          <a:bodyPr/>
          <a:lstStyle/>
          <a:p>
            <a:pPr lvl="0"/>
            <a:endParaRPr lang="tr-TR" noProof="0"/>
          </a:p>
        </p:txBody>
      </p:sp>
      <p:sp>
        <p:nvSpPr>
          <p:cNvPr id="5" name="Veri Yer Tutucusu 4"/>
          <p:cNvSpPr>
            <a:spLocks noGrp="1"/>
          </p:cNvSpPr>
          <p:nvPr>
            <p:ph type="dt" sz="half" idx="10"/>
          </p:nvPr>
        </p:nvSpPr>
        <p:spPr>
          <a:xfrm>
            <a:off x="301625" y="6242050"/>
            <a:ext cx="1782763" cy="474663"/>
          </a:xfrm>
        </p:spPr>
        <p:txBody>
          <a:bodyPr/>
          <a:lstStyle>
            <a:lvl1pPr>
              <a:defRPr/>
            </a:lvl1pPr>
          </a:lstStyle>
          <a:p>
            <a:pPr>
              <a:defRPr/>
            </a:pPr>
            <a:endParaRPr lang="tr-TR"/>
          </a:p>
        </p:txBody>
      </p:sp>
      <p:sp>
        <p:nvSpPr>
          <p:cNvPr id="6" name="Altbilgi Yer Tutucusu 5"/>
          <p:cNvSpPr>
            <a:spLocks noGrp="1"/>
          </p:cNvSpPr>
          <p:nvPr>
            <p:ph type="ftr" sz="quarter" idx="11"/>
          </p:nvPr>
        </p:nvSpPr>
        <p:spPr>
          <a:xfrm>
            <a:off x="2257425" y="6248400"/>
            <a:ext cx="3455988" cy="474663"/>
          </a:xfrm>
        </p:spPr>
        <p:txBody>
          <a:bodyPr/>
          <a:lstStyle>
            <a:lvl1pPr>
              <a:defRPr/>
            </a:lvl1pPr>
          </a:lstStyle>
          <a:p>
            <a:pPr>
              <a:defRPr/>
            </a:pPr>
            <a:endParaRPr lang="tr-TR"/>
          </a:p>
        </p:txBody>
      </p:sp>
      <p:sp>
        <p:nvSpPr>
          <p:cNvPr id="7" name="Slayt Numarası Yer Tutucusu 6"/>
          <p:cNvSpPr>
            <a:spLocks noGrp="1"/>
          </p:cNvSpPr>
          <p:nvPr>
            <p:ph type="sldNum" sz="quarter" idx="12"/>
          </p:nvPr>
        </p:nvSpPr>
        <p:spPr>
          <a:xfrm>
            <a:off x="5867400" y="6248400"/>
            <a:ext cx="1755775" cy="474663"/>
          </a:xfrm>
        </p:spPr>
        <p:txBody>
          <a:bodyPr/>
          <a:lstStyle>
            <a:lvl1pPr>
              <a:defRPr/>
            </a:lvl1pPr>
          </a:lstStyle>
          <a:p>
            <a:pPr>
              <a:defRPr/>
            </a:pPr>
            <a:fld id="{8A3B0812-9B5E-4AB6-9B4A-A7A0B3D8EDF5}"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B41E29A-55A1-4718-A6DB-1FFC50D4A0E2}" type="datetimeFigureOut">
              <a:rPr lang="tr-TR" smtClean="0"/>
              <a:pPr/>
              <a:t>24.09.2020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7A3480-9123-42ED-A549-86D3C01190C5}" type="slidenum">
              <a:rPr lang="tr-TR" smtClean="0"/>
              <a:pPr/>
              <a:t>‹#›</a:t>
            </a:fld>
            <a:endParaRPr lang="tr-TR"/>
          </a:p>
        </p:txBody>
      </p:sp>
    </p:spTree>
    <p:extLst>
      <p:ext uri="{BB962C8B-B14F-4D97-AF65-F5344CB8AC3E}">
        <p14:creationId xmlns:p14="http://schemas.microsoft.com/office/powerpoint/2010/main" xmlns="" val="2028293557"/>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EB41E29A-55A1-4718-A6DB-1FFC50D4A0E2}" type="datetimeFigureOut">
              <a:rPr lang="tr-TR" smtClean="0"/>
              <a:pPr/>
              <a:t>24.09.2020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47A3480-9123-42ED-A549-86D3C01190C5}" type="slidenum">
              <a:rPr lang="tr-TR" smtClean="0"/>
              <a:pPr/>
              <a:t>‹#›</a:t>
            </a:fld>
            <a:endParaRPr lang="tr-TR"/>
          </a:p>
        </p:txBody>
      </p:sp>
    </p:spTree>
    <p:extLst>
      <p:ext uri="{BB962C8B-B14F-4D97-AF65-F5344CB8AC3E}">
        <p14:creationId xmlns:p14="http://schemas.microsoft.com/office/powerpoint/2010/main" xmlns="" val="397581744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B41E29A-55A1-4718-A6DB-1FFC50D4A0E2}" type="datetimeFigureOut">
              <a:rPr lang="tr-TR" smtClean="0"/>
              <a:pPr/>
              <a:t>24.09.2020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47A3480-9123-42ED-A549-86D3C01190C5}" type="slidenum">
              <a:rPr lang="tr-TR" smtClean="0"/>
              <a:pPr/>
              <a:t>‹#›</a:t>
            </a:fld>
            <a:endParaRPr lang="tr-TR"/>
          </a:p>
        </p:txBody>
      </p:sp>
    </p:spTree>
    <p:extLst>
      <p:ext uri="{BB962C8B-B14F-4D97-AF65-F5344CB8AC3E}">
        <p14:creationId xmlns:p14="http://schemas.microsoft.com/office/powerpoint/2010/main" xmlns="" val="213583276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B41E29A-55A1-4718-A6DB-1FFC50D4A0E2}" type="datetimeFigureOut">
              <a:rPr lang="tr-TR" smtClean="0"/>
              <a:pPr/>
              <a:t>24.09.2020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47A3480-9123-42ED-A549-86D3C01190C5}" type="slidenum">
              <a:rPr lang="tr-TR" smtClean="0"/>
              <a:pPr/>
              <a:t>‹#›</a:t>
            </a:fld>
            <a:endParaRPr lang="tr-TR"/>
          </a:p>
        </p:txBody>
      </p:sp>
    </p:spTree>
    <p:extLst>
      <p:ext uri="{BB962C8B-B14F-4D97-AF65-F5344CB8AC3E}">
        <p14:creationId xmlns:p14="http://schemas.microsoft.com/office/powerpoint/2010/main" xmlns="" val="382073584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B41E29A-55A1-4718-A6DB-1FFC50D4A0E2}" type="datetimeFigureOut">
              <a:rPr lang="tr-TR" smtClean="0"/>
              <a:pPr/>
              <a:t>24.09.2020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47A3480-9123-42ED-A549-86D3C01190C5}" type="slidenum">
              <a:rPr lang="tr-TR" smtClean="0"/>
              <a:pPr/>
              <a:t>‹#›</a:t>
            </a:fld>
            <a:endParaRPr lang="tr-TR"/>
          </a:p>
        </p:txBody>
      </p:sp>
    </p:spTree>
    <p:extLst>
      <p:ext uri="{BB962C8B-B14F-4D97-AF65-F5344CB8AC3E}">
        <p14:creationId xmlns:p14="http://schemas.microsoft.com/office/powerpoint/2010/main" xmlns="" val="4069225881"/>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41E29A-55A1-4718-A6DB-1FFC50D4A0E2}" type="datetimeFigureOut">
              <a:rPr lang="tr-TR" smtClean="0"/>
              <a:pPr/>
              <a:t>24.09.2020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47A3480-9123-42ED-A549-86D3C01190C5}" type="slidenum">
              <a:rPr lang="tr-TR" smtClean="0"/>
              <a:pPr/>
              <a:t>‹#›</a:t>
            </a:fld>
            <a:endParaRPr lang="tr-TR"/>
          </a:p>
        </p:txBody>
      </p:sp>
    </p:spTree>
    <p:extLst>
      <p:ext uri="{BB962C8B-B14F-4D97-AF65-F5344CB8AC3E}">
        <p14:creationId xmlns:p14="http://schemas.microsoft.com/office/powerpoint/2010/main" xmlns="" val="202405980"/>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B41E29A-55A1-4718-A6DB-1FFC50D4A0E2}" type="datetimeFigureOut">
              <a:rPr lang="tr-TR" smtClean="0"/>
              <a:pPr/>
              <a:t>24.09.2020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47A3480-9123-42ED-A549-86D3C01190C5}" type="slidenum">
              <a:rPr lang="tr-TR" smtClean="0"/>
              <a:pPr/>
              <a:t>‹#›</a:t>
            </a:fld>
            <a:endParaRPr lang="tr-TR"/>
          </a:p>
        </p:txBody>
      </p:sp>
    </p:spTree>
    <p:extLst>
      <p:ext uri="{BB962C8B-B14F-4D97-AF65-F5344CB8AC3E}">
        <p14:creationId xmlns:p14="http://schemas.microsoft.com/office/powerpoint/2010/main" xmlns="" val="259380306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B41E29A-55A1-4718-A6DB-1FFC50D4A0E2}" type="datetimeFigureOut">
              <a:rPr lang="tr-TR" smtClean="0"/>
              <a:pPr/>
              <a:t>24.09.2020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47A3480-9123-42ED-A549-86D3C01190C5}" type="slidenum">
              <a:rPr lang="tr-TR" smtClean="0"/>
              <a:pPr/>
              <a:t>‹#›</a:t>
            </a:fld>
            <a:endParaRPr lang="tr-TR"/>
          </a:p>
        </p:txBody>
      </p:sp>
    </p:spTree>
    <p:extLst>
      <p:ext uri="{BB962C8B-B14F-4D97-AF65-F5344CB8AC3E}">
        <p14:creationId xmlns:p14="http://schemas.microsoft.com/office/powerpoint/2010/main" xmlns="" val="97651390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cxnSp>
          <p:nvCxnSpPr>
            <p:cNvPr id="7" name="Straight Connector 6"/>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50000"/>
                <a:alpha val="7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B41E29A-55A1-4718-A6DB-1FFC50D4A0E2}" type="datetimeFigureOut">
              <a:rPr lang="tr-TR" smtClean="0"/>
              <a:pPr/>
              <a:t>24.09.2020</a:t>
            </a:fld>
            <a:endParaRPr lang="tr-T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347A3480-9123-42ED-A549-86D3C01190C5}" type="slidenum">
              <a:rPr lang="tr-TR" smtClean="0"/>
              <a:pPr/>
              <a:t>‹#›</a:t>
            </a:fld>
            <a:endParaRPr lang="tr-TR"/>
          </a:p>
        </p:txBody>
      </p:sp>
    </p:spTree>
    <p:extLst>
      <p:ext uri="{BB962C8B-B14F-4D97-AF65-F5344CB8AC3E}">
        <p14:creationId xmlns:p14="http://schemas.microsoft.com/office/powerpoint/2010/main" xmlns="" val="3039312705"/>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 id="2147483842" r:id="rId15"/>
    <p:sldLayoutId id="2147483843" r:id="rId16"/>
    <p:sldLayoutId id="2147483844" r:id="rId17"/>
  </p:sldLayoutIdLst>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1.wmf"/></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aktuelpdr.net/aile-ici-iletisim-sunusu.html" TargetMode="External"/><Relationship Id="rId2" Type="http://schemas.openxmlformats.org/officeDocument/2006/relationships/hyperlink" Target="https://slideplayer.biz.tr/slide/4873841/" TargetMode="External"/><Relationship Id="rId1" Type="http://schemas.openxmlformats.org/officeDocument/2006/relationships/slideLayout" Target="../slideLayouts/slideLayout2.xml"/><Relationship Id="rId4" Type="http://schemas.openxmlformats.org/officeDocument/2006/relationships/hyperlink" Target="http://www.ogretmen.info/sunu-detay.asp?id=416" TargetMode="Externa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1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HAMİDE\Desktop\LOGO.jpg"/>
          <p:cNvPicPr>
            <a:picLocks noChangeAspect="1" noChangeArrowheads="1"/>
          </p:cNvPicPr>
          <p:nvPr/>
        </p:nvPicPr>
        <p:blipFill>
          <a:blip r:embed="rId2" cstate="print"/>
          <a:srcRect/>
          <a:stretch>
            <a:fillRect/>
          </a:stretch>
        </p:blipFill>
        <p:spPr bwMode="auto">
          <a:xfrm>
            <a:off x="467544" y="1844824"/>
            <a:ext cx="2433861" cy="2376264"/>
          </a:xfrm>
          <a:prstGeom prst="rect">
            <a:avLst/>
          </a:prstGeom>
          <a:noFill/>
        </p:spPr>
      </p:pic>
      <p:sp>
        <p:nvSpPr>
          <p:cNvPr id="5" name="Metin kutusu 6"/>
          <p:cNvSpPr txBox="1">
            <a:spLocks noGrp="1" noChangeArrowheads="1"/>
          </p:cNvSpPr>
          <p:nvPr>
            <p:ph type="ctrTitle"/>
          </p:nvPr>
        </p:nvSpPr>
        <p:spPr bwMode="auto">
          <a:xfrm>
            <a:off x="3275856" y="1628800"/>
            <a:ext cx="5184576" cy="1138773"/>
          </a:xfrm>
          <a:prstGeom prst="rect">
            <a:avLst/>
          </a:prstGeom>
          <a:noFill/>
          <a:ln w="9525">
            <a:noFill/>
            <a:miter lim="800000"/>
            <a:headEnd/>
            <a:tailEnd/>
          </a:ln>
        </p:spPr>
        <p:txBody>
          <a:bodyPr wrap="square">
            <a:spAutoFit/>
          </a:bodyPr>
          <a:lstStyle/>
          <a:p>
            <a:pPr algn="l"/>
            <a:r>
              <a:rPr lang="tr-TR" sz="2000" dirty="0">
                <a:solidFill>
                  <a:schemeClr val="tx1"/>
                </a:solidFill>
              </a:rPr>
              <a:t>SUNUM</a:t>
            </a:r>
          </a:p>
          <a:p>
            <a:pPr algn="l"/>
            <a:r>
              <a:rPr lang="tr-TR" sz="2400" b="1" dirty="0" smtClean="0">
                <a:solidFill>
                  <a:schemeClr val="tx1"/>
                </a:solidFill>
              </a:rPr>
              <a:t>KIRIKKALE REHBERLİK </a:t>
            </a:r>
            <a:r>
              <a:rPr lang="tr-TR" sz="2400" b="1" dirty="0">
                <a:solidFill>
                  <a:schemeClr val="tx1"/>
                </a:solidFill>
              </a:rPr>
              <a:t>VE ARAŞTIRMA MERKEZİ</a:t>
            </a:r>
          </a:p>
        </p:txBody>
      </p:sp>
      <p:sp>
        <p:nvSpPr>
          <p:cNvPr id="6" name="Dikdörtgen 5"/>
          <p:cNvSpPr/>
          <p:nvPr/>
        </p:nvSpPr>
        <p:spPr>
          <a:xfrm>
            <a:off x="3131840" y="1268760"/>
            <a:ext cx="46037" cy="38020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7" name="Metin kutusu 9"/>
          <p:cNvSpPr txBox="1">
            <a:spLocks noGrp="1" noChangeArrowheads="1"/>
          </p:cNvSpPr>
          <p:nvPr>
            <p:ph type="subTitle" idx="1"/>
          </p:nvPr>
        </p:nvSpPr>
        <p:spPr bwMode="auto">
          <a:xfrm>
            <a:off x="755576" y="5229200"/>
            <a:ext cx="5826125" cy="1395254"/>
          </a:xfrm>
          <a:prstGeom prst="rect">
            <a:avLst/>
          </a:prstGeom>
          <a:noFill/>
          <a:ln w="9525">
            <a:noFill/>
            <a:miter lim="800000"/>
            <a:headEnd/>
            <a:tailEnd/>
          </a:ln>
        </p:spPr>
        <p:txBody>
          <a:bodyPr>
            <a:spAutoFit/>
          </a:bodyPr>
          <a:lstStyle/>
          <a:p>
            <a:pPr algn="l"/>
            <a:r>
              <a:rPr lang="tr-TR" sz="2000" dirty="0">
                <a:solidFill>
                  <a:schemeClr val="tx1"/>
                </a:solidFill>
              </a:rPr>
              <a:t>SUNUM KONUSU</a:t>
            </a:r>
          </a:p>
          <a:p>
            <a:pPr algn="l"/>
            <a:r>
              <a:rPr lang="tr-TR" sz="2400" b="1" dirty="0" smtClean="0">
                <a:solidFill>
                  <a:schemeClr val="tx1"/>
                </a:solidFill>
              </a:rPr>
              <a:t>AİLE İÇİ İLETİŞİM</a:t>
            </a:r>
            <a:endParaRPr lang="tr-TR" sz="2400" b="1" dirty="0">
              <a:solidFill>
                <a:schemeClr val="tx1"/>
              </a:solidFill>
            </a:endParaRPr>
          </a:p>
          <a:p>
            <a:pPr algn="l"/>
            <a:endParaRPr lang="tr-TR" sz="2400" b="1" dirty="0">
              <a:solidFill>
                <a:schemeClr val="tx1"/>
              </a:solidFill>
            </a:endParaRPr>
          </a:p>
        </p:txBody>
      </p:sp>
      <p:pic>
        <p:nvPicPr>
          <p:cNvPr id="8" name="Picture 3" descr="C:\Users\Lenovo\Desktop\Yeni klasör\IMG-20160414-WA0019.jpg"/>
          <p:cNvPicPr>
            <a:picLocks noChangeAspect="1" noChangeArrowheads="1"/>
          </p:cNvPicPr>
          <p:nvPr/>
        </p:nvPicPr>
        <p:blipFill>
          <a:blip r:embed="rId3" cstate="print">
            <a:clrChange>
              <a:clrFrom>
                <a:srgbClr val="FFF1E4"/>
              </a:clrFrom>
              <a:clrTo>
                <a:srgbClr val="FFF1E4">
                  <a:alpha val="0"/>
                </a:srgbClr>
              </a:clrTo>
            </a:clrChange>
            <a:extLst>
              <a:ext uri="{28A0092B-C50C-407E-A947-70E740481C1C}">
                <a14:useLocalDpi xmlns:a14="http://schemas.microsoft.com/office/drawing/2010/main" xmlns="" val="0"/>
              </a:ext>
            </a:extLst>
          </a:blip>
          <a:srcRect/>
          <a:stretch>
            <a:fillRect/>
          </a:stretch>
        </p:blipFill>
        <p:spPr bwMode="auto">
          <a:xfrm>
            <a:off x="3923928" y="2852936"/>
            <a:ext cx="4536504" cy="3820214"/>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764704"/>
            <a:ext cx="8424936" cy="5709248"/>
          </a:xfrm>
        </p:spPr>
        <p:txBody>
          <a:bodyPr>
            <a:normAutofit lnSpcReduction="10000"/>
          </a:bodyPr>
          <a:lstStyle/>
          <a:p>
            <a:pPr lvl="0">
              <a:buNone/>
            </a:pPr>
            <a:r>
              <a:rPr lang="tr-TR" b="1" dirty="0" smtClean="0">
                <a:solidFill>
                  <a:srgbClr val="00B050"/>
                </a:solidFill>
              </a:rPr>
              <a:t>GÖZDAĞI VEREREK KONUŞMA BİÇİMİ</a:t>
            </a:r>
          </a:p>
          <a:p>
            <a:pPr>
              <a:buNone/>
            </a:pPr>
            <a:r>
              <a:rPr lang="tr-TR" dirty="0" smtClean="0"/>
              <a:t>“Okulunu bitirmezsen sana para </a:t>
            </a:r>
            <a:r>
              <a:rPr lang="tr-TR" dirty="0" err="1" smtClean="0"/>
              <a:t>mara</a:t>
            </a:r>
            <a:r>
              <a:rPr lang="tr-TR" dirty="0" smtClean="0"/>
              <a:t> yok”,” ödevini bitiremezsen televizyonu unut” gibi. Bazen işimizi kolaylaştırmak için bir davranışı bitirmesini koşula bağlayabilir ya da gözdağı vererek korkutarak istediğimiz davranışı yapmasını sağlayabiliriz. </a:t>
            </a:r>
          </a:p>
          <a:p>
            <a:pPr lvl="0">
              <a:buNone/>
            </a:pPr>
            <a:endParaRPr lang="tr-TR" b="1" dirty="0" smtClean="0">
              <a:solidFill>
                <a:srgbClr val="00B050"/>
              </a:solidFill>
            </a:endParaRPr>
          </a:p>
          <a:p>
            <a:pPr lvl="0">
              <a:buNone/>
            </a:pPr>
            <a:r>
              <a:rPr lang="tr-TR" b="1" dirty="0" smtClean="0">
                <a:solidFill>
                  <a:srgbClr val="00B050"/>
                </a:solidFill>
              </a:rPr>
              <a:t>SÜREKLİ ÖĞÜT VERME, ÇÖZÜM ÖNERİLERİ GETİRME</a:t>
            </a:r>
          </a:p>
          <a:p>
            <a:pPr>
              <a:buNone/>
            </a:pPr>
            <a:r>
              <a:rPr lang="tr-TR" dirty="0" smtClean="0"/>
              <a:t>“Senin yerinde olsam plan yaparak çalışırdım”,“bak sana bir öneri vereyim” gibi cümleler kurabiliriz ve bu konuşma biçiminin çok yararlı yapıcı olduğuna inanırız. Aslında  bu yaklaşım, anneye babaya bağımlı çocuklar yaratabilmektedir. </a:t>
            </a:r>
            <a:endParaRPr lang="tr-TR" dirty="0" smtClean="0"/>
          </a:p>
          <a:p>
            <a:pPr>
              <a:buNone/>
            </a:pPr>
            <a:endParaRPr lang="tr-TR" dirty="0" smtClean="0"/>
          </a:p>
          <a:p>
            <a:pPr>
              <a:buNone/>
            </a:pPr>
            <a:r>
              <a:rPr lang="tr-TR" b="1" dirty="0" smtClean="0">
                <a:solidFill>
                  <a:srgbClr val="00B050"/>
                </a:solidFill>
              </a:rPr>
              <a:t>SIKLIKLA YARGILAMAK, ELEŞTİRMEK</a:t>
            </a:r>
          </a:p>
          <a:p>
            <a:pPr>
              <a:buNone/>
            </a:pPr>
            <a:r>
              <a:rPr lang="tr-TR" b="1" dirty="0" smtClean="0"/>
              <a:t>“</a:t>
            </a:r>
            <a:r>
              <a:rPr lang="tr-TR" dirty="0" smtClean="0"/>
              <a:t>Sen zaten tembelin tekisin”, ”zaten başarsaydın şaşardım”, “yine mi bitiremedin” gibi cümleler kurmak, çocukta kendisini yetersiz hissetme duygusuna neden olabilir. Çocuğun olumsuz bir yargıya hedef olma ya da azarlanma korkusuyla iletişimi kesmesine yol açabilir ya da çocuk yargı ve eleştirileri gerçek olarak algılayabilir (Ben kötüyüm!) ya da karşılık verebilir (Siz de daha mükemmel değilsiniz!).</a:t>
            </a:r>
          </a:p>
          <a:p>
            <a:pPr lvl="0">
              <a:buNone/>
            </a:pPr>
            <a:endParaRPr lang="tr-TR" dirty="0">
              <a:solidFill>
                <a:srgbClr val="00B050"/>
              </a:solidFill>
            </a:endParaRPr>
          </a:p>
        </p:txBody>
      </p:sp>
    </p:spTree>
  </p:cSld>
  <p:clrMapOvr>
    <a:masterClrMapping/>
  </p:clrMapOvr>
  <p:transition spd="slow">
    <p:blinds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76672"/>
            <a:ext cx="5698976" cy="5997280"/>
          </a:xfrm>
        </p:spPr>
        <p:txBody>
          <a:bodyPr>
            <a:normAutofit fontScale="92500" lnSpcReduction="10000"/>
          </a:bodyPr>
          <a:lstStyle/>
          <a:p>
            <a:pPr>
              <a:buNone/>
            </a:pPr>
            <a:r>
              <a:rPr lang="tr-TR" b="1" dirty="0" smtClean="0">
                <a:solidFill>
                  <a:srgbClr val="00B050"/>
                </a:solidFill>
              </a:rPr>
              <a:t>ÇOCUĞU SÜREKLİ ÖVMEK</a:t>
            </a:r>
          </a:p>
          <a:p>
            <a:pPr>
              <a:buNone/>
            </a:pPr>
            <a:r>
              <a:rPr lang="tr-TR" dirty="0" smtClean="0"/>
              <a:t>   İstendik davranışı yapması durumunda çocuk yerli yersiz her ortamda övülebilir</a:t>
            </a:r>
            <a:r>
              <a:rPr lang="tr-TR" b="1" dirty="0" smtClean="0"/>
              <a:t>.</a:t>
            </a:r>
            <a:r>
              <a:rPr lang="tr-TR" dirty="0" smtClean="0"/>
              <a:t> “Çok güzel........”, “Bence harika bir iş yapıyorsun.....”Bu durumda çocuk ailesinin beklentilerinin çok yüksek olduğunu düşünebilir ya da kaygı hissedebilir. </a:t>
            </a:r>
          </a:p>
          <a:p>
            <a:pPr lvl="0">
              <a:buNone/>
            </a:pPr>
            <a:r>
              <a:rPr lang="tr-TR" b="1" dirty="0" smtClean="0">
                <a:solidFill>
                  <a:srgbClr val="00B050"/>
                </a:solidFill>
              </a:rPr>
              <a:t>AD TAKMAK, ALAY ETMEK</a:t>
            </a:r>
          </a:p>
          <a:p>
            <a:pPr>
              <a:buNone/>
            </a:pPr>
            <a:r>
              <a:rPr lang="tr-TR" b="1" dirty="0" smtClean="0"/>
              <a:t> “</a:t>
            </a:r>
            <a:r>
              <a:rPr lang="tr-TR" dirty="0" smtClean="0"/>
              <a:t>Koca bebek....”, “Hadi bakalım Süpermen”, “</a:t>
            </a:r>
            <a:r>
              <a:rPr lang="tr-TR" dirty="0" err="1" smtClean="0"/>
              <a:t>Gerizekalı</a:t>
            </a:r>
            <a:r>
              <a:rPr lang="tr-TR" dirty="0" smtClean="0"/>
              <a:t>”, “Hadi sende sulu göz”, gibi </a:t>
            </a:r>
            <a:r>
              <a:rPr lang="tr-TR" dirty="0" smtClean="0"/>
              <a:t>cümleler kurmak </a:t>
            </a:r>
            <a:r>
              <a:rPr lang="tr-TR" dirty="0" smtClean="0"/>
              <a:t>çocuğun gelişiminde değerli hissetmesine yol açmaz. Sevilmediği kanısının oluşmasına yol açabilir, kendilik gelişiminde olumsuz etkileri olabilir. </a:t>
            </a:r>
            <a:endParaRPr lang="tr-TR" dirty="0" smtClean="0"/>
          </a:p>
          <a:p>
            <a:pPr>
              <a:buNone/>
            </a:pPr>
            <a:r>
              <a:rPr lang="tr-TR" b="1" dirty="0" smtClean="0">
                <a:solidFill>
                  <a:srgbClr val="00B050"/>
                </a:solidFill>
              </a:rPr>
              <a:t>SÜREKLİ SORU SORMAK, SINAMAK, SORGULAMAK</a:t>
            </a:r>
            <a:endParaRPr lang="tr-TR" dirty="0" smtClean="0">
              <a:solidFill>
                <a:srgbClr val="00B050"/>
              </a:solidFill>
            </a:endParaRPr>
          </a:p>
          <a:p>
            <a:pPr>
              <a:buNone/>
            </a:pPr>
            <a:r>
              <a:rPr lang="tr-TR" dirty="0" smtClean="0"/>
              <a:t>  “Neden?....Kim?.....Sen ne yaptın?......Nasıl?.....”Soruları cevaplama genellikle eleştiri veya zorunlu çözüm getirdiğinden çocuklar genellikle hayır demeye, yarı doğru cevap vermeye, kaçmaya yönelir veya yalan söyler. Ailenin endişelerinden doğan sorulara cevap vermeye çalışan çocuk kendi sorununu, gözden kaçırabilir. Çocuk sorgulanıyor hissine kapıldığında bu durum onda güvensizlik, kuşku oluşturur. </a:t>
            </a:r>
          </a:p>
          <a:p>
            <a:pPr>
              <a:buNone/>
            </a:pPr>
            <a:endParaRPr lang="tr-TR" b="1" dirty="0" smtClean="0"/>
          </a:p>
          <a:p>
            <a:pPr lvl="0">
              <a:buNone/>
            </a:pPr>
            <a:endParaRPr lang="tr-TR" b="1" dirty="0" smtClean="0">
              <a:solidFill>
                <a:srgbClr val="00B050"/>
              </a:solidFill>
            </a:endParaRPr>
          </a:p>
          <a:p>
            <a:pPr>
              <a:buNone/>
            </a:pPr>
            <a:endParaRPr lang="tr-TR" dirty="0">
              <a:solidFill>
                <a:srgbClr val="00B050"/>
              </a:solidFill>
            </a:endParaRPr>
          </a:p>
        </p:txBody>
      </p:sp>
      <p:pic>
        <p:nvPicPr>
          <p:cNvPr id="4" name="Picture 2" descr="http://st.depositphotos.com/1156084/4040/v/450/depositphotos_40400765-Questions-rain.jpg"/>
          <p:cNvPicPr>
            <a:picLocks noChangeAspect="1" noChangeArrowheads="1"/>
          </p:cNvPicPr>
          <p:nvPr/>
        </p:nvPicPr>
        <p:blipFill>
          <a:blip r:embed="rId2" cstate="print"/>
          <a:srcRect/>
          <a:stretch>
            <a:fillRect/>
          </a:stretch>
        </p:blipFill>
        <p:spPr bwMode="auto">
          <a:xfrm>
            <a:off x="6012160" y="836712"/>
            <a:ext cx="2846090" cy="5400600"/>
          </a:xfrm>
          <a:prstGeom prst="rect">
            <a:avLst/>
          </a:prstGeom>
          <a:noFill/>
        </p:spPr>
      </p:pic>
    </p:spTree>
  </p:cSld>
  <p:clrMapOvr>
    <a:masterClrMapping/>
  </p:clrMapOvr>
  <p:transition spd="slow">
    <p:blinds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332656"/>
            <a:ext cx="7457256" cy="1296144"/>
          </a:xfrm>
        </p:spPr>
        <p:txBody>
          <a:bodyPr>
            <a:normAutofit fontScale="90000"/>
          </a:bodyPr>
          <a:lstStyle/>
          <a:p>
            <a:r>
              <a:rPr lang="tr-TR" b="1" dirty="0" smtClean="0">
                <a:solidFill>
                  <a:schemeClr val="tx1"/>
                </a:solidFill>
              </a:rPr>
              <a:t/>
            </a:r>
            <a:br>
              <a:rPr lang="tr-TR" b="1" dirty="0" smtClean="0">
                <a:solidFill>
                  <a:schemeClr val="tx1"/>
                </a:solidFill>
              </a:rPr>
            </a:br>
            <a:r>
              <a:rPr lang="tr-TR" b="1" spc="300" dirty="0" smtClean="0">
                <a:ln w="11430" cmpd="sng">
                  <a:solidFill>
                    <a:schemeClr val="accent1">
                      <a:tint val="10000"/>
                    </a:schemeClr>
                  </a:solidFill>
                  <a:prstDash val="solid"/>
                  <a:miter lim="800000"/>
                </a:ln>
                <a:solidFill>
                  <a:schemeClr val="tx1"/>
                </a:solidFill>
                <a:effectLst>
                  <a:glow rad="45500">
                    <a:schemeClr val="accent1">
                      <a:satMod val="220000"/>
                      <a:alpha val="35000"/>
                    </a:schemeClr>
                  </a:glow>
                </a:effectLst>
              </a:rPr>
              <a:t> AİLENİN TEMEL GEREKSİNİMLERİ NELERDİR? </a:t>
            </a:r>
            <a:r>
              <a:rPr lang="tr-TR" b="1" dirty="0" smtClean="0"/>
              <a:t/>
            </a:r>
            <a:br>
              <a:rPr lang="tr-TR" b="1" dirty="0" smtClean="0"/>
            </a:br>
            <a:r>
              <a:rPr lang="tr-TR" b="1" dirty="0" smtClean="0"/>
              <a:t/>
            </a:r>
            <a:br>
              <a:rPr lang="tr-TR" b="1" dirty="0" smtClean="0"/>
            </a:br>
            <a:r>
              <a:rPr lang="tr-TR" b="1" dirty="0" smtClean="0"/>
              <a:t/>
            </a:r>
            <a:br>
              <a:rPr lang="tr-TR" b="1" dirty="0" smtClean="0"/>
            </a:br>
            <a:r>
              <a:rPr lang="tr-TR"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r>
            <a:br>
              <a:rPr lang="tr-TR"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br>
            <a:endParaRPr lang="tr-TR" dirty="0">
              <a:solidFill>
                <a:srgbClr val="FF0000"/>
              </a:solidFill>
            </a:endParaRPr>
          </a:p>
        </p:txBody>
      </p:sp>
      <p:sp>
        <p:nvSpPr>
          <p:cNvPr id="3" name="2 İçerik Yer Tutucusu"/>
          <p:cNvSpPr>
            <a:spLocks noGrp="1"/>
          </p:cNvSpPr>
          <p:nvPr>
            <p:ph sz="quarter" idx="1"/>
          </p:nvPr>
        </p:nvSpPr>
        <p:spPr>
          <a:xfrm>
            <a:off x="251520" y="2132856"/>
            <a:ext cx="5040560" cy="4341096"/>
          </a:xfrm>
        </p:spPr>
        <p:txBody>
          <a:bodyPr>
            <a:normAutofit fontScale="92500" lnSpcReduction="10000"/>
          </a:bodyPr>
          <a:lstStyle/>
          <a:p>
            <a:pPr marL="457200" indent="-457200">
              <a:buNone/>
            </a:pPr>
            <a:r>
              <a:rPr lang="tr-TR" b="1" dirty="0" smtClean="0"/>
              <a:t> </a:t>
            </a:r>
          </a:p>
          <a:p>
            <a:pPr marL="457200" indent="-457200">
              <a:buNone/>
            </a:pPr>
            <a:r>
              <a:rPr lang="tr-TR" b="1" dirty="0" smtClean="0">
                <a:solidFill>
                  <a:srgbClr val="C00000"/>
                </a:solidFill>
              </a:rPr>
              <a:t>DEĞERLİ OLMA DUYGUSU:</a:t>
            </a:r>
          </a:p>
          <a:p>
            <a:pPr marL="457200" indent="-457200">
              <a:buNone/>
            </a:pPr>
            <a:r>
              <a:rPr lang="tr-TR" dirty="0" smtClean="0"/>
              <a:t>     </a:t>
            </a:r>
          </a:p>
          <a:p>
            <a:pPr marL="457200" indent="-457200">
              <a:buNone/>
            </a:pPr>
            <a:r>
              <a:rPr lang="tr-TR" dirty="0" smtClean="0"/>
              <a:t>Aile içindeki etkileşim çocuklar</a:t>
            </a:r>
          </a:p>
          <a:p>
            <a:pPr marL="457200" indent="-457200">
              <a:buNone/>
            </a:pPr>
            <a:r>
              <a:rPr lang="tr-TR" dirty="0" smtClean="0"/>
              <a:t>“ben değerliyim” ya da“değersizim”</a:t>
            </a:r>
          </a:p>
          <a:p>
            <a:pPr marL="457200" indent="-457200">
              <a:buNone/>
            </a:pPr>
            <a:r>
              <a:rPr lang="tr-TR" dirty="0" smtClean="0"/>
              <a:t>duygusuna götürür. “Ben değerliyim”</a:t>
            </a:r>
          </a:p>
          <a:p>
            <a:pPr marL="457200" indent="-457200">
              <a:buNone/>
            </a:pPr>
            <a:r>
              <a:rPr lang="tr-TR" dirty="0" smtClean="0"/>
              <a:t>duygusunu aile içinde elde eden birey kendisini</a:t>
            </a:r>
          </a:p>
          <a:p>
            <a:pPr marL="457200" indent="-457200">
              <a:buNone/>
            </a:pPr>
            <a:r>
              <a:rPr lang="tr-TR" dirty="0" smtClean="0"/>
              <a:t>kanıtlamak için aşırı davranışlarda </a:t>
            </a:r>
            <a:r>
              <a:rPr lang="tr-TR" dirty="0" smtClean="0"/>
              <a:t>bulunmaya gerek</a:t>
            </a:r>
            <a:r>
              <a:rPr lang="tr-TR" dirty="0" smtClean="0"/>
              <a:t> </a:t>
            </a:r>
            <a:r>
              <a:rPr lang="tr-TR" dirty="0" smtClean="0"/>
              <a:t>duymayacaktır</a:t>
            </a:r>
            <a:r>
              <a:rPr lang="tr-TR" dirty="0" smtClean="0"/>
              <a:t>. </a:t>
            </a:r>
          </a:p>
          <a:p>
            <a:pPr marL="457200" indent="-457200">
              <a:buNone/>
            </a:pPr>
            <a:endParaRPr lang="tr-TR" b="1" dirty="0" smtClean="0">
              <a:solidFill>
                <a:srgbClr val="C00000"/>
              </a:solidFill>
            </a:endParaRPr>
          </a:p>
          <a:p>
            <a:pPr marL="457200" indent="-457200">
              <a:buNone/>
            </a:pPr>
            <a:endParaRPr lang="tr-TR" b="1" dirty="0" smtClean="0"/>
          </a:p>
          <a:p>
            <a:pPr marL="457200" indent="-457200">
              <a:buNone/>
            </a:pPr>
            <a:r>
              <a:rPr lang="tr-TR" b="1" dirty="0" smtClean="0"/>
              <a:t>   </a:t>
            </a:r>
          </a:p>
          <a:p>
            <a:endParaRPr lang="tr-TR" dirty="0"/>
          </a:p>
        </p:txBody>
      </p:sp>
      <p:pic>
        <p:nvPicPr>
          <p:cNvPr id="2050" name="Picture 2" descr="http://www.ilksozanaokulu.com/resimler/icerik/250/238.jpg"/>
          <p:cNvPicPr>
            <a:picLocks noChangeAspect="1" noChangeArrowheads="1"/>
          </p:cNvPicPr>
          <p:nvPr/>
        </p:nvPicPr>
        <p:blipFill>
          <a:blip r:embed="rId2" cstate="print"/>
          <a:srcRect/>
          <a:stretch>
            <a:fillRect/>
          </a:stretch>
        </p:blipFill>
        <p:spPr bwMode="auto">
          <a:xfrm>
            <a:off x="5220072" y="1844824"/>
            <a:ext cx="2741290" cy="3600400"/>
          </a:xfrm>
          <a:prstGeom prst="rect">
            <a:avLst/>
          </a:prstGeom>
          <a:noFill/>
        </p:spPr>
      </p:pic>
    </p:spTree>
  </p:cSld>
  <p:clrMapOvr>
    <a:masterClrMapping/>
  </p:clrMapOvr>
  <p:transition spd="slow">
    <p:blinds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51520" y="476672"/>
            <a:ext cx="8712968" cy="5997280"/>
          </a:xfrm>
        </p:spPr>
        <p:txBody>
          <a:bodyPr>
            <a:normAutofit/>
          </a:bodyPr>
          <a:lstStyle/>
          <a:p>
            <a:pPr>
              <a:buNone/>
            </a:pPr>
            <a:r>
              <a:rPr lang="tr-TR" b="1" dirty="0" smtClean="0">
                <a:solidFill>
                  <a:srgbClr val="C00000"/>
                </a:solidFill>
              </a:rPr>
              <a:t>GÜVEN ORTAMI:</a:t>
            </a:r>
          </a:p>
          <a:p>
            <a:pPr>
              <a:buNone/>
            </a:pPr>
            <a:r>
              <a:rPr lang="tr-TR" dirty="0" smtClean="0"/>
              <a:t>   </a:t>
            </a:r>
          </a:p>
          <a:p>
            <a:pPr>
              <a:buNone/>
            </a:pPr>
            <a:r>
              <a:rPr lang="tr-TR" dirty="0" smtClean="0"/>
              <a:t>   Aile içindeki bireyler kendilerinin aile içinde emniyette olduğunu, dışarıdaki tehlikeli olayların aile içine girmeyeceği duygusunu sağlamak ister. Bu duygu da aile içinde kazanılması gereken bir </a:t>
            </a:r>
            <a:r>
              <a:rPr lang="tr-TR" dirty="0" smtClean="0"/>
              <a:t>duygudur</a:t>
            </a:r>
            <a:endParaRPr lang="tr-TR" dirty="0" smtClean="0"/>
          </a:p>
          <a:p>
            <a:pPr>
              <a:buNone/>
            </a:pPr>
            <a:r>
              <a:rPr lang="tr-TR" dirty="0" smtClean="0"/>
              <a:t>   Kendisini güven içinde bulmayan çocuk ailenin dışında bir yere yönelerek aile ile olan bağlarını koparabilir</a:t>
            </a:r>
            <a:r>
              <a:rPr lang="tr-TR" dirty="0" smtClean="0"/>
              <a:t>.</a:t>
            </a:r>
          </a:p>
          <a:p>
            <a:pPr>
              <a:buNone/>
            </a:pPr>
            <a:endParaRPr lang="tr-TR" dirty="0" smtClean="0"/>
          </a:p>
          <a:p>
            <a:pPr>
              <a:buNone/>
            </a:pPr>
            <a:r>
              <a:rPr lang="tr-TR" b="1" dirty="0" smtClean="0">
                <a:solidFill>
                  <a:srgbClr val="C00000"/>
                </a:solidFill>
              </a:rPr>
              <a:t>YAKINLIK VE DAYANIŞMA DUYGUSU:</a:t>
            </a:r>
            <a:r>
              <a:rPr lang="tr-TR" dirty="0" smtClean="0">
                <a:solidFill>
                  <a:srgbClr val="C00000"/>
                </a:solidFill>
              </a:rPr>
              <a:t> </a:t>
            </a:r>
          </a:p>
          <a:p>
            <a:pPr>
              <a:buNone/>
            </a:pPr>
            <a:r>
              <a:rPr lang="tr-TR" dirty="0" smtClean="0"/>
              <a:t>   Aile içinde temel güven ve dayanışma varsa aile dışında </a:t>
            </a:r>
            <a:r>
              <a:rPr lang="tr-TR" dirty="0" smtClean="0"/>
              <a:t>bireyin </a:t>
            </a:r>
            <a:r>
              <a:rPr lang="tr-TR" dirty="0" smtClean="0"/>
              <a:t>karşılaştığı stres oluşturan olumsuz olaylar çok </a:t>
            </a:r>
            <a:r>
              <a:rPr lang="tr-TR" dirty="0" smtClean="0"/>
              <a:t>da </a:t>
            </a:r>
            <a:r>
              <a:rPr lang="tr-TR" dirty="0" smtClean="0"/>
              <a:t>yıkıcı olmaz. Güven duygusunun yaşandığı aile dış </a:t>
            </a:r>
            <a:r>
              <a:rPr lang="tr-TR" dirty="0" smtClean="0"/>
              <a:t>dünyanın yaratmış </a:t>
            </a:r>
            <a:r>
              <a:rPr lang="tr-TR" dirty="0" smtClean="0"/>
              <a:t>olduğu sıkıntı ve </a:t>
            </a:r>
            <a:r>
              <a:rPr lang="tr-TR" dirty="0" smtClean="0"/>
              <a:t>kaygılarında kendisini koruyabilir. </a:t>
            </a:r>
            <a:r>
              <a:rPr lang="tr-TR" dirty="0" smtClean="0"/>
              <a:t>Bu tür aile içinde olan bireyler kendilerine olduğu gibi </a:t>
            </a:r>
            <a:r>
              <a:rPr lang="tr-TR" dirty="0" smtClean="0"/>
              <a:t>çevresine de </a:t>
            </a:r>
            <a:r>
              <a:rPr lang="tr-TR" dirty="0" smtClean="0"/>
              <a:t>güvenirler. </a:t>
            </a:r>
          </a:p>
          <a:p>
            <a:pPr>
              <a:buNone/>
            </a:pPr>
            <a:endParaRPr lang="tr-TR" dirty="0" smtClean="0"/>
          </a:p>
          <a:p>
            <a:endParaRPr lang="tr-TR" dirty="0">
              <a:solidFill>
                <a:srgbClr val="C00000"/>
              </a:solidFill>
            </a:endParaRPr>
          </a:p>
        </p:txBody>
      </p:sp>
    </p:spTree>
  </p:cSld>
  <p:clrMapOvr>
    <a:masterClrMapping/>
  </p:clrMapOvr>
  <p:transition spd="slow">
    <p:blinds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76672"/>
            <a:ext cx="7467600" cy="5997280"/>
          </a:xfrm>
        </p:spPr>
        <p:txBody>
          <a:bodyPr>
            <a:normAutofit lnSpcReduction="10000"/>
          </a:bodyPr>
          <a:lstStyle/>
          <a:p>
            <a:pPr>
              <a:buNone/>
            </a:pPr>
            <a:r>
              <a:rPr lang="tr-TR" b="1" dirty="0" smtClean="0">
                <a:solidFill>
                  <a:srgbClr val="C00000"/>
                </a:solidFill>
              </a:rPr>
              <a:t>SORUMLULUK DUYGUSU:</a:t>
            </a:r>
          </a:p>
          <a:p>
            <a:pPr>
              <a:buNone/>
            </a:pPr>
            <a:r>
              <a:rPr lang="tr-TR" dirty="0" smtClean="0"/>
              <a:t>   Anne ve babalar davranış ve sözleri ile sorumluluk duygusunu ifade ederler. Aile içinde sadece anne baba değil herkes sorumluluk duygusunu paylaşır. Elbette ki çocuklara yaşları oranında sorumluluk verilmelidir. </a:t>
            </a:r>
            <a:endParaRPr lang="tr-TR" dirty="0" smtClean="0"/>
          </a:p>
          <a:p>
            <a:pPr>
              <a:buNone/>
            </a:pPr>
            <a:r>
              <a:rPr lang="tr-TR" b="1" dirty="0" smtClean="0"/>
              <a:t>      Sorumluluk </a:t>
            </a:r>
            <a:r>
              <a:rPr lang="tr-TR" b="1" dirty="0" smtClean="0"/>
              <a:t>Duygusu Nasıl Kazandırılır</a:t>
            </a:r>
            <a:r>
              <a:rPr lang="tr-TR" b="1" dirty="0" smtClean="0"/>
              <a:t>?</a:t>
            </a:r>
          </a:p>
          <a:p>
            <a:pPr>
              <a:lnSpc>
                <a:spcPct val="90000"/>
              </a:lnSpc>
            </a:pPr>
            <a:r>
              <a:rPr lang="tr-TR" dirty="0" smtClean="0"/>
              <a:t>Sorumluluk erken çocukluk döneminden başlayarak çocuğun yaşına, cinsiyetine ve gelişim düzeyine uygun görevler vermekle başlar. </a:t>
            </a:r>
          </a:p>
          <a:p>
            <a:pPr>
              <a:lnSpc>
                <a:spcPct val="90000"/>
              </a:lnSpc>
            </a:pPr>
            <a:r>
              <a:rPr lang="tr-TR" dirty="0" smtClean="0"/>
              <a:t>İki buçuk yaşından başlayarak döke saça da olsa çocuğun çorbasını kendi başına içmesine fırsat vermek, oyuncaklarını toplamasını beklemek, kendi odasında kendi yatağında yatmasına ortam hazırlamak sorumluluk konusunda çocuğu cesaretlendirici ve destekleyici bir ortam sağlar. </a:t>
            </a:r>
            <a:endParaRPr lang="en-US" dirty="0" smtClean="0"/>
          </a:p>
          <a:p>
            <a:pPr>
              <a:buNone/>
            </a:pPr>
            <a:endParaRPr lang="tr-TR" dirty="0" smtClean="0"/>
          </a:p>
          <a:p>
            <a:pPr>
              <a:buNone/>
            </a:pPr>
            <a:r>
              <a:rPr lang="tr-TR" b="1" dirty="0" smtClean="0">
                <a:solidFill>
                  <a:srgbClr val="C00000"/>
                </a:solidFill>
              </a:rPr>
              <a:t>ZORLUKLARLA MÜCADELE EDEREK ONLARIN ÜSTESİNDEN GELMEYİ ÖĞRENME:</a:t>
            </a:r>
          </a:p>
          <a:p>
            <a:pPr>
              <a:buNone/>
            </a:pPr>
            <a:r>
              <a:rPr lang="tr-TR" dirty="0" smtClean="0"/>
              <a:t>   Çocuğa her şey hazır verilmemelidir. Sorumluluk duygusunun gelişimi ile ilgili anlatılanlar zorluklarla mücadele etme ile ilgilidir. Çocuğun içinde bulunduğu gelişimsel dönem göz önünde bulundurularak çocuk kendi sorunları ile baş başa bırakılabilmelidir.</a:t>
            </a:r>
          </a:p>
          <a:p>
            <a:pPr>
              <a:buNone/>
            </a:pPr>
            <a:endParaRPr lang="tr-TR" b="1" i="1" dirty="0" smtClean="0">
              <a:solidFill>
                <a:srgbClr val="C00000"/>
              </a:solidFill>
            </a:endParaRPr>
          </a:p>
          <a:p>
            <a:pPr>
              <a:buNone/>
            </a:pPr>
            <a:endParaRPr lang="tr-TR" b="1" dirty="0">
              <a:solidFill>
                <a:srgbClr val="C00000"/>
              </a:solidFill>
            </a:endParaRPr>
          </a:p>
        </p:txBody>
      </p:sp>
    </p:spTree>
  </p:cSld>
  <p:clrMapOvr>
    <a:masterClrMapping/>
  </p:clrMapOvr>
  <p:transition spd="slow">
    <p:blinds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179512" y="548680"/>
            <a:ext cx="8424936" cy="5925272"/>
          </a:xfrm>
        </p:spPr>
        <p:txBody>
          <a:bodyPr/>
          <a:lstStyle/>
          <a:p>
            <a:pPr>
              <a:buNone/>
            </a:pPr>
            <a:endParaRPr lang="tr-TR" b="1" dirty="0" smtClean="0">
              <a:solidFill>
                <a:srgbClr val="C00000"/>
              </a:solidFill>
            </a:endParaRPr>
          </a:p>
          <a:p>
            <a:pPr>
              <a:buNone/>
            </a:pPr>
            <a:endParaRPr lang="tr-TR" b="1" dirty="0" smtClean="0">
              <a:solidFill>
                <a:srgbClr val="C00000"/>
              </a:solidFill>
            </a:endParaRPr>
          </a:p>
          <a:p>
            <a:pPr>
              <a:buNone/>
            </a:pPr>
            <a:r>
              <a:rPr lang="tr-TR" b="1" dirty="0" smtClean="0">
                <a:solidFill>
                  <a:srgbClr val="C00000"/>
                </a:solidFill>
              </a:rPr>
              <a:t>MUTLULUK VE KENDİSİNİ GERÇEKLEŞTİRME ORTAMI:</a:t>
            </a:r>
          </a:p>
          <a:p>
            <a:pPr>
              <a:buNone/>
            </a:pPr>
            <a:r>
              <a:rPr lang="tr-TR" dirty="0" smtClean="0">
                <a:solidFill>
                  <a:srgbClr val="C00000"/>
                </a:solidFill>
              </a:rPr>
              <a:t>   </a:t>
            </a:r>
            <a:r>
              <a:rPr lang="tr-TR" dirty="0" smtClean="0"/>
              <a:t>Aile ortamı bir mutluluk ortamıdır. Evde değerli olduğu duygusunu tadan birey mutlu olur ve yaptığı şeylerden doyum alır, kendini gerçekleştirme olanağı bulur. </a:t>
            </a:r>
            <a:endParaRPr lang="tr-TR" dirty="0" smtClean="0"/>
          </a:p>
          <a:p>
            <a:pPr>
              <a:buNone/>
            </a:pPr>
            <a:endParaRPr lang="tr-TR" dirty="0" smtClean="0"/>
          </a:p>
          <a:p>
            <a:pPr>
              <a:buNone/>
            </a:pPr>
            <a:endParaRPr lang="tr-TR" dirty="0" smtClean="0"/>
          </a:p>
          <a:p>
            <a:pPr>
              <a:buNone/>
            </a:pPr>
            <a:r>
              <a:rPr lang="tr-TR" b="1" dirty="0" smtClean="0">
                <a:solidFill>
                  <a:srgbClr val="C00000"/>
                </a:solidFill>
              </a:rPr>
              <a:t>SAĞLIKLI MANEVİ YAŞAMIN TEMELLERİNİ OLUŞTURMA ORTAMI:</a:t>
            </a:r>
            <a:r>
              <a:rPr lang="tr-TR" dirty="0" smtClean="0">
                <a:solidFill>
                  <a:srgbClr val="C00000"/>
                </a:solidFill>
              </a:rPr>
              <a:t> </a:t>
            </a:r>
          </a:p>
          <a:p>
            <a:pPr>
              <a:buNone/>
            </a:pPr>
            <a:r>
              <a:rPr lang="tr-TR" dirty="0" smtClean="0"/>
              <a:t>   Katı din kuralları altında yetiştirilmiş çocuk sürekli yargılanacağı, cezalandırılacağı korkusunu yaşar. Sağlıklı manevi yaşam, ailenin çocuğuna verebileceği en önemli süreçtir. Sağlıklı bir manevi temeli olan insanlar kendisi ile barışık, insan ilişkileri olumlu ve kuvvetli saygılı bireyler olarak yetişirler.</a:t>
            </a:r>
            <a:r>
              <a:rPr lang="tr-TR" b="1" dirty="0" smtClean="0"/>
              <a:t> </a:t>
            </a:r>
            <a:endParaRPr lang="tr-TR" dirty="0" smtClean="0"/>
          </a:p>
          <a:p>
            <a:pPr>
              <a:buNone/>
            </a:pPr>
            <a:endParaRPr lang="tr-TR" dirty="0" smtClean="0"/>
          </a:p>
          <a:p>
            <a:pPr>
              <a:buNone/>
            </a:pPr>
            <a:endParaRPr lang="tr-TR" dirty="0" smtClean="0"/>
          </a:p>
          <a:p>
            <a:pPr>
              <a:buNone/>
            </a:pPr>
            <a:endParaRPr lang="tr-TR" dirty="0">
              <a:solidFill>
                <a:srgbClr val="C00000"/>
              </a:solidFill>
            </a:endParaRPr>
          </a:p>
        </p:txBody>
      </p:sp>
    </p:spTree>
  </p:cSld>
  <p:clrMapOvr>
    <a:masterClrMapping/>
  </p:clrMapOvr>
  <p:transition spd="slow">
    <p:blinds dir="ver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188640"/>
            <a:ext cx="7920880" cy="1320800"/>
          </a:xfrm>
        </p:spPr>
        <p:txBody>
          <a:bodyPr rtlCol="0">
            <a:normAutofit/>
          </a:bodyPr>
          <a:lstStyle/>
          <a:p>
            <a:pPr eaLnBrk="1" fontAlgn="auto" hangingPunct="1">
              <a:spcAft>
                <a:spcPts val="0"/>
              </a:spcAft>
              <a:defRPr/>
            </a:pPr>
            <a:r>
              <a:rPr lang="tr-TR" b="1" dirty="0" smtClean="0"/>
              <a:t>AİLE İÇİ İLETİŞİM NEDEN ÖNEMLİDİR</a:t>
            </a:r>
            <a:endParaRPr lang="tr-TR" b="1" dirty="0"/>
          </a:p>
        </p:txBody>
      </p:sp>
      <p:sp>
        <p:nvSpPr>
          <p:cNvPr id="4099" name="2 İçerik Yer Tutucusu"/>
          <p:cNvSpPr>
            <a:spLocks noGrp="1"/>
          </p:cNvSpPr>
          <p:nvPr>
            <p:ph idx="1"/>
          </p:nvPr>
        </p:nvSpPr>
        <p:spPr>
          <a:xfrm>
            <a:off x="251520" y="1124744"/>
            <a:ext cx="8208912" cy="5472608"/>
          </a:xfrm>
        </p:spPr>
        <p:txBody>
          <a:bodyPr>
            <a:normAutofit lnSpcReduction="10000"/>
          </a:bodyPr>
          <a:lstStyle/>
          <a:p>
            <a:pPr eaLnBrk="1" hangingPunct="1"/>
            <a:r>
              <a:rPr lang="tr-TR" dirty="0" smtClean="0"/>
              <a:t>Çünkü bireyin ilk deneyimlerini kazandığı,ilk tutum ve davranışların belirlendiği ortam ailesidir. Çocuğa yöneltilen ve ona karşı takınılan davranış ilk yaşantıların örülmesinde büyük öneme sahiptir. Bu dönemde çocuk toplumun bir bireyi olacağını öğrenirken aynı zamanda kopya edeceği bir modele gereksinim duyar</a:t>
            </a:r>
            <a:r>
              <a:rPr lang="tr-TR" dirty="0" smtClean="0"/>
              <a:t>.</a:t>
            </a:r>
          </a:p>
          <a:p>
            <a:r>
              <a:rPr lang="tr-TR" dirty="0" smtClean="0"/>
              <a:t>Kişiliğin oluşumu için gerekli olan özdeşleştirme aile içindeki üyeler ile gerçekleşir. </a:t>
            </a:r>
          </a:p>
          <a:p>
            <a:r>
              <a:rPr lang="tr-TR" dirty="0" smtClean="0"/>
              <a:t>Etkili bir iletişim,aile üyelerinin karşılıklı olarak birbirlerinin düşünce ve duygularını anlamalarını sağlar,işbirliği,yardımlaşma ve paylaşma davranışlarına yol açar, çocukların gelişmesi için uygun bir ortam oluşmasını sağlar.</a:t>
            </a:r>
          </a:p>
          <a:p>
            <a:r>
              <a:rPr lang="tr-TR" dirty="0" smtClean="0"/>
              <a:t>İyi bir iletişimin gerçekleştiği aile ortamında çocuklar daha özerk ve bağımsız bir kişilik geliştirirler. Düşünme,düşünce ve duygularını açıklama özgürlüğü ve alışkanlığı kazanırlar. Kısaca bağımsız birey olma yolunda olumlu tecrübeler kazanırlar</a:t>
            </a:r>
            <a:r>
              <a:rPr lang="tr-TR" dirty="0" smtClean="0"/>
              <a:t>.</a:t>
            </a:r>
          </a:p>
          <a:p>
            <a:r>
              <a:rPr lang="tr-TR" dirty="0" smtClean="0"/>
              <a:t>İletişim doğru bir şekilde sağlandığında insanlar karşıdakinin duygu ve düşüncelerini anlayabilir hale gelir. Bu nedenle etkili iletişim sadece kendini ifade etmekten değil,aynı zamanda söylenenleri de dinleyebilmekten geçer.</a:t>
            </a:r>
          </a:p>
          <a:p>
            <a:endParaRPr lang="tr-TR" dirty="0" smtClean="0"/>
          </a:p>
          <a:p>
            <a:pPr eaLnBrk="1" hangingPunct="1"/>
            <a:endParaRPr lang="tr-TR" dirty="0" smtClean="0"/>
          </a:p>
        </p:txBody>
      </p:sp>
      <p:sp>
        <p:nvSpPr>
          <p:cNvPr id="4" name="3 Slayt Numarası Yer Tutucusu"/>
          <p:cNvSpPr>
            <a:spLocks noGrp="1"/>
          </p:cNvSpPr>
          <p:nvPr>
            <p:ph type="sldNum" sz="quarter" idx="12"/>
          </p:nvPr>
        </p:nvSpPr>
        <p:spPr/>
        <p:txBody>
          <a:bodyPr/>
          <a:lstStyle/>
          <a:p>
            <a:pPr>
              <a:defRPr/>
            </a:pPr>
            <a:fld id="{23C16BAC-C037-4A28-A304-00B658C52362}" type="slidenum">
              <a:rPr lang="tr-TR"/>
              <a:pPr>
                <a:defRPr/>
              </a:pPr>
              <a:t>16</a:t>
            </a:fld>
            <a:endParaRPr lang="tr-TR"/>
          </a:p>
        </p:txBody>
      </p:sp>
    </p:spTree>
  </p:cSld>
  <p:clrMapOvr>
    <a:masterClrMapping/>
  </p:clrMapOvr>
  <p:transition spd="slow">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09599" y="609600"/>
            <a:ext cx="7058745" cy="1320800"/>
          </a:xfrm>
        </p:spPr>
        <p:txBody>
          <a:bodyPr>
            <a:normAutofit fontScale="90000"/>
          </a:bodyPr>
          <a:lstStyle/>
          <a:p>
            <a:r>
              <a:rPr lang="tr-TR" b="1" dirty="0" smtClean="0"/>
              <a:t>AİLELERİN ETKİLİ BİR İLETİŞİM KURMAK İÇİN NE YEPMASI GEREKİR?</a:t>
            </a:r>
            <a:br>
              <a:rPr lang="tr-TR" b="1" dirty="0" smtClean="0"/>
            </a:br>
            <a:endParaRPr lang="tr-TR" dirty="0"/>
          </a:p>
        </p:txBody>
      </p:sp>
      <p:sp>
        <p:nvSpPr>
          <p:cNvPr id="3" name="2 İçerik Yer Tutucusu"/>
          <p:cNvSpPr>
            <a:spLocks noGrp="1"/>
          </p:cNvSpPr>
          <p:nvPr>
            <p:ph idx="1"/>
          </p:nvPr>
        </p:nvSpPr>
        <p:spPr>
          <a:xfrm>
            <a:off x="609598" y="2160590"/>
            <a:ext cx="7634809" cy="3880773"/>
          </a:xfrm>
        </p:spPr>
        <p:txBody>
          <a:bodyPr>
            <a:normAutofit fontScale="92500" lnSpcReduction="10000"/>
          </a:bodyPr>
          <a:lstStyle/>
          <a:p>
            <a:r>
              <a:rPr lang="tr-TR" dirty="0" smtClean="0"/>
              <a:t>AİLE BİREYLERİ BİRBİRLERİNE ZAMAN </a:t>
            </a:r>
            <a:r>
              <a:rPr lang="tr-TR" dirty="0" smtClean="0"/>
              <a:t>AYIRMALIDIR.</a:t>
            </a:r>
          </a:p>
          <a:p>
            <a:r>
              <a:rPr lang="tr-TR" dirty="0" smtClean="0"/>
              <a:t>AÇIK VE DOĞRUDAN İLETİŞİM </a:t>
            </a:r>
            <a:r>
              <a:rPr lang="tr-TR" dirty="0" smtClean="0"/>
              <a:t>KURUN.</a:t>
            </a:r>
          </a:p>
          <a:p>
            <a:r>
              <a:rPr lang="tr-TR" dirty="0" smtClean="0"/>
              <a:t>TEK TARAFLI İLETİŞİM </a:t>
            </a:r>
            <a:r>
              <a:rPr lang="tr-TR" dirty="0" smtClean="0"/>
              <a:t>YAPMAYIN.</a:t>
            </a:r>
          </a:p>
          <a:p>
            <a:r>
              <a:rPr lang="tr-TR" dirty="0" smtClean="0"/>
              <a:t>BEDEN DİLİNİZİ </a:t>
            </a:r>
            <a:r>
              <a:rPr lang="tr-TR" dirty="0" smtClean="0"/>
              <a:t>KULLANIN.</a:t>
            </a:r>
          </a:p>
          <a:p>
            <a:r>
              <a:rPr lang="tr-TR" dirty="0" smtClean="0"/>
              <a:t>AMACINIZ ÇÖZÜM </a:t>
            </a:r>
            <a:r>
              <a:rPr lang="tr-TR" dirty="0" smtClean="0"/>
              <a:t>OLSUN, KONUŞURKEN </a:t>
            </a:r>
            <a:r>
              <a:rPr lang="tr-TR" dirty="0" smtClean="0"/>
              <a:t>MÜDAHALE </a:t>
            </a:r>
            <a:r>
              <a:rPr lang="tr-TR" dirty="0" smtClean="0"/>
              <a:t>ETMEYİN.</a:t>
            </a:r>
          </a:p>
          <a:p>
            <a:r>
              <a:rPr lang="tr-TR" dirty="0" smtClean="0"/>
              <a:t>ÇOCUKLAR ARASINDAKİ TARTIŞMALARI KENDİ BAŞARISIZLIĞINIZ OLARAK </a:t>
            </a:r>
            <a:r>
              <a:rPr lang="tr-TR" dirty="0" smtClean="0"/>
              <a:t>GÖRMEYİN.</a:t>
            </a:r>
          </a:p>
          <a:p>
            <a:r>
              <a:rPr lang="tr-TR" dirty="0" smtClean="0"/>
              <a:t>ETİKETLEME </a:t>
            </a:r>
            <a:r>
              <a:rPr lang="tr-TR" dirty="0" smtClean="0"/>
              <a:t>YAPMAYIN,</a:t>
            </a:r>
            <a:r>
              <a:rPr lang="tr-TR" dirty="0" smtClean="0"/>
              <a:t> TUTARLI OLUN</a:t>
            </a:r>
            <a:r>
              <a:rPr lang="tr-TR" dirty="0" smtClean="0"/>
              <a:t>.</a:t>
            </a:r>
          </a:p>
          <a:p>
            <a:r>
              <a:rPr lang="tr-TR" dirty="0" smtClean="0"/>
              <a:t>ÇOCUKLARI </a:t>
            </a:r>
            <a:r>
              <a:rPr lang="tr-TR" dirty="0" smtClean="0"/>
              <a:t>KIYASLAMAYIN.</a:t>
            </a:r>
          </a:p>
          <a:p>
            <a:r>
              <a:rPr lang="tr-TR" dirty="0" smtClean="0"/>
              <a:t>ÇOCUĞUNUZU KOŞULSUZ OLARAK </a:t>
            </a:r>
            <a:r>
              <a:rPr lang="tr-TR" dirty="0" smtClean="0"/>
              <a:t>SEVİN.</a:t>
            </a:r>
          </a:p>
          <a:p>
            <a:r>
              <a:rPr lang="tr-TR" dirty="0" smtClean="0"/>
              <a:t>ELEŞTİRİRKEN KİŞİLİĞİ DEĞİL DAVRANIŞI HEDEF ALIN</a:t>
            </a:r>
            <a:endParaRPr lang="tr-TR" dirty="0" smtClean="0"/>
          </a:p>
          <a:p>
            <a:endParaRPr lang="tr-TR" dirty="0"/>
          </a:p>
        </p:txBody>
      </p:sp>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C0066"/>
                </a:solidFill>
              </a:rPr>
              <a:t>Çocuğunu Kabul Edebilmek</a:t>
            </a:r>
            <a:endParaRPr lang="tr-TR" b="1" dirty="0">
              <a:solidFill>
                <a:srgbClr val="CC0066"/>
              </a:solidFill>
            </a:endParaRPr>
          </a:p>
        </p:txBody>
      </p:sp>
      <p:sp>
        <p:nvSpPr>
          <p:cNvPr id="3" name="İçerik Yer Tutucusu 2"/>
          <p:cNvSpPr>
            <a:spLocks noGrp="1"/>
          </p:cNvSpPr>
          <p:nvPr>
            <p:ph idx="1"/>
          </p:nvPr>
        </p:nvSpPr>
        <p:spPr>
          <a:xfrm>
            <a:off x="618442" y="1930400"/>
            <a:ext cx="7704856" cy="4450928"/>
          </a:xfrm>
        </p:spPr>
        <p:txBody>
          <a:bodyPr>
            <a:normAutofit/>
          </a:bodyPr>
          <a:lstStyle/>
          <a:p>
            <a:pPr>
              <a:buFont typeface="Wingdings" pitchFamily="2" charset="2"/>
              <a:buChar char="Ø"/>
            </a:pPr>
            <a:r>
              <a:rPr lang="tr-TR" sz="2200" dirty="0" smtClean="0">
                <a:solidFill>
                  <a:schemeClr val="tx1"/>
                </a:solidFill>
              </a:rPr>
              <a:t>Kendini çocuğun yerine koyarak durumunu </a:t>
            </a:r>
            <a:r>
              <a:rPr lang="tr-TR" sz="2200" dirty="0" smtClean="0">
                <a:solidFill>
                  <a:schemeClr val="tx1"/>
                </a:solidFill>
              </a:rPr>
              <a:t>değerlendirmek</a:t>
            </a:r>
          </a:p>
          <a:p>
            <a:pPr>
              <a:buFont typeface="Wingdings" pitchFamily="2" charset="2"/>
              <a:buChar char="Ø"/>
            </a:pPr>
            <a:r>
              <a:rPr lang="tr-TR" sz="2000" dirty="0" smtClean="0">
                <a:solidFill>
                  <a:schemeClr val="tx1"/>
                </a:solidFill>
              </a:rPr>
              <a:t>Seni umursuyorum; sen benim için varsın, önemlisin</a:t>
            </a:r>
            <a:r>
              <a:rPr lang="tr-TR" sz="2000" dirty="0" smtClean="0">
                <a:solidFill>
                  <a:schemeClr val="tx1"/>
                </a:solidFill>
              </a:rPr>
              <a:t>.</a:t>
            </a:r>
            <a:endParaRPr lang="tr-TR" sz="2000" dirty="0" smtClean="0">
              <a:solidFill>
                <a:schemeClr val="tx1"/>
              </a:solidFill>
            </a:endParaRPr>
          </a:p>
          <a:p>
            <a:pPr>
              <a:buFont typeface="Wingdings" pitchFamily="2" charset="2"/>
              <a:buChar char="Ø"/>
            </a:pPr>
            <a:r>
              <a:rPr lang="tr-TR" sz="2000" dirty="0" smtClean="0">
                <a:solidFill>
                  <a:schemeClr val="tx1"/>
                </a:solidFill>
              </a:rPr>
              <a:t>Seni olduğun gibi, yargılamadan kabul ediyorum.</a:t>
            </a:r>
          </a:p>
          <a:p>
            <a:pPr algn="just">
              <a:buFont typeface="Wingdings" pitchFamily="2" charset="2"/>
              <a:buChar char="Ø"/>
            </a:pPr>
            <a:r>
              <a:rPr lang="tr-TR" sz="2000" dirty="0" smtClean="0">
                <a:solidFill>
                  <a:schemeClr val="tx1"/>
                </a:solidFill>
              </a:rPr>
              <a:t>Sen değerlisin; s</a:t>
            </a:r>
            <a:r>
              <a:rPr lang="tr-TR" sz="2000" dirty="0" smtClean="0">
                <a:solidFill>
                  <a:schemeClr val="tx1"/>
                </a:solidFill>
              </a:rPr>
              <a:t>enin </a:t>
            </a:r>
            <a:r>
              <a:rPr lang="tr-TR" sz="2000" dirty="0" smtClean="0">
                <a:solidFill>
                  <a:schemeClr val="tx1"/>
                </a:solidFill>
              </a:rPr>
              <a:t>gerçekten istediğini yapabilme yeteneğine, gücüne güveniyorum ve inanıyorum.</a:t>
            </a:r>
          </a:p>
          <a:p>
            <a:pPr algn="just">
              <a:buFont typeface="Wingdings" pitchFamily="2" charset="2"/>
              <a:buChar char="Ø"/>
            </a:pPr>
            <a:r>
              <a:rPr lang="tr-TR" sz="2000" dirty="0" smtClean="0">
                <a:solidFill>
                  <a:schemeClr val="tx1"/>
                </a:solidFill>
              </a:rPr>
              <a:t>Sen, sen olduğun için sevilmeye, kendin olarak gelişmeye layıksın</a:t>
            </a:r>
          </a:p>
          <a:p>
            <a:endParaRPr lang="tr-TR" sz="2200" dirty="0" smtClean="0">
              <a:latin typeface="Comic Sans MS" panose="030F0702030302020204" pitchFamily="66" charset="0"/>
            </a:endParaRPr>
          </a:p>
          <a:p>
            <a:pPr>
              <a:buNone/>
            </a:pPr>
            <a:endParaRPr lang="tr-TR" sz="2200" dirty="0">
              <a:latin typeface="Comic Sans MS" panose="030F0702030302020204" pitchFamily="66" charset="0"/>
            </a:endParaRPr>
          </a:p>
        </p:txBody>
      </p:sp>
    </p:spTree>
    <p:extLst>
      <p:ext uri="{BB962C8B-B14F-4D97-AF65-F5344CB8AC3E}">
        <p14:creationId xmlns:p14="http://schemas.microsoft.com/office/powerpoint/2010/main" xmlns="" val="633440143"/>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404664"/>
            <a:ext cx="6347713" cy="1320800"/>
          </a:xfrm>
        </p:spPr>
        <p:txBody>
          <a:bodyPr>
            <a:normAutofit fontScale="90000"/>
          </a:bodyPr>
          <a:lstStyle/>
          <a:p>
            <a:r>
              <a:rPr lang="tr-TR" dirty="0" smtClean="0">
                <a:solidFill>
                  <a:srgbClr val="FFC000"/>
                </a:solidFill>
                <a:latin typeface="Comic Sans MS" pitchFamily="66" charset="0"/>
              </a:rPr>
              <a:t/>
            </a:r>
            <a:br>
              <a:rPr lang="tr-TR" dirty="0" smtClean="0">
                <a:solidFill>
                  <a:srgbClr val="FFC000"/>
                </a:solidFill>
                <a:latin typeface="Comic Sans MS" pitchFamily="66" charset="0"/>
              </a:rPr>
            </a:br>
            <a:r>
              <a:rPr lang="tr-TR" sz="4400" b="1" dirty="0" smtClean="0">
                <a:solidFill>
                  <a:srgbClr val="FFC000"/>
                </a:solidFill>
              </a:rPr>
              <a:t>Peki Kurallar </a:t>
            </a:r>
            <a:r>
              <a:rPr lang="tr-TR" sz="4400" b="1" dirty="0">
                <a:solidFill>
                  <a:srgbClr val="FFC000"/>
                </a:solidFill>
              </a:rPr>
              <a:t>nasıl olmalı?</a:t>
            </a:r>
            <a:r>
              <a:rPr lang="tr-TR" dirty="0">
                <a:solidFill>
                  <a:srgbClr val="FFC000"/>
                </a:solidFill>
                <a:latin typeface="Comic Sans MS" pitchFamily="66" charset="0"/>
              </a:rPr>
              <a:t/>
            </a:r>
            <a:br>
              <a:rPr lang="tr-TR" dirty="0">
                <a:solidFill>
                  <a:srgbClr val="FFC000"/>
                </a:solidFill>
                <a:latin typeface="Comic Sans MS" pitchFamily="66" charset="0"/>
              </a:rPr>
            </a:br>
            <a:endParaRPr lang="tr-TR" dirty="0">
              <a:solidFill>
                <a:srgbClr val="FFC000"/>
              </a:solidFill>
            </a:endParaRPr>
          </a:p>
        </p:txBody>
      </p:sp>
      <p:sp>
        <p:nvSpPr>
          <p:cNvPr id="3" name="İçerik Yer Tutucusu 2"/>
          <p:cNvSpPr>
            <a:spLocks noGrp="1"/>
          </p:cNvSpPr>
          <p:nvPr>
            <p:ph idx="1"/>
          </p:nvPr>
        </p:nvSpPr>
        <p:spPr>
          <a:xfrm>
            <a:off x="467544" y="1412776"/>
            <a:ext cx="8229600" cy="4525963"/>
          </a:xfrm>
        </p:spPr>
        <p:txBody>
          <a:bodyPr>
            <a:normAutofit/>
          </a:bodyPr>
          <a:lstStyle/>
          <a:p>
            <a:pPr algn="just"/>
            <a:endParaRPr lang="tr-TR" sz="2200" dirty="0"/>
          </a:p>
          <a:p>
            <a:pPr lvl="0" algn="just"/>
            <a:r>
              <a:rPr lang="tr-TR" sz="2200" dirty="0"/>
              <a:t>Açık ve net olmalıdır. </a:t>
            </a:r>
            <a:endParaRPr lang="tr-TR" sz="2200" dirty="0" smtClean="0"/>
          </a:p>
          <a:p>
            <a:pPr lvl="0" algn="just"/>
            <a:endParaRPr lang="tr-TR" sz="2200" dirty="0" smtClean="0"/>
          </a:p>
          <a:p>
            <a:pPr algn="just"/>
            <a:r>
              <a:rPr lang="tr-TR" sz="2200" dirty="0" smtClean="0"/>
              <a:t>Kurallar çocukla beraber belirlenmeli. </a:t>
            </a:r>
          </a:p>
          <a:p>
            <a:pPr algn="just"/>
            <a:endParaRPr lang="tr-TR" sz="2200" dirty="0" smtClean="0"/>
          </a:p>
          <a:p>
            <a:pPr algn="just"/>
            <a:r>
              <a:rPr lang="tr-TR" sz="2200" dirty="0" smtClean="0"/>
              <a:t>Olumlu </a:t>
            </a:r>
            <a:r>
              <a:rPr lang="tr-TR" sz="2200" dirty="0"/>
              <a:t>davranışlar tanımlanmalı, olumsuz ifadeler kullanılmamalıdır</a:t>
            </a:r>
            <a:r>
              <a:rPr lang="tr-TR" sz="2200" dirty="0" smtClean="0"/>
              <a:t>.</a:t>
            </a:r>
          </a:p>
          <a:p>
            <a:pPr lvl="0" algn="just"/>
            <a:r>
              <a:rPr lang="tr-TR" sz="2200" dirty="0" smtClean="0"/>
              <a:t>Kuralların neden önemli olduğu belirtilmelidir.</a:t>
            </a:r>
          </a:p>
          <a:p>
            <a:pPr lvl="0" algn="just"/>
            <a:endParaRPr lang="tr-TR" sz="2200" dirty="0" smtClean="0"/>
          </a:p>
          <a:p>
            <a:pPr algn="just"/>
            <a:r>
              <a:rPr lang="tr-TR" sz="2200" dirty="0" smtClean="0"/>
              <a:t>Çocuk neyi niçin yaptığını bilmeli. </a:t>
            </a:r>
          </a:p>
          <a:p>
            <a:pPr algn="just"/>
            <a:endParaRPr lang="tr-TR" sz="2200" dirty="0"/>
          </a:p>
        </p:txBody>
      </p:sp>
    </p:spTree>
    <p:extLst>
      <p:ext uri="{BB962C8B-B14F-4D97-AF65-F5344CB8AC3E}">
        <p14:creationId xmlns:p14="http://schemas.microsoft.com/office/powerpoint/2010/main" xmlns="" val="213883082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548680"/>
            <a:ext cx="7467600" cy="5925272"/>
          </a:xfrm>
        </p:spPr>
        <p:txBody>
          <a:bodyPr/>
          <a:lstStyle/>
          <a:p>
            <a:pPr>
              <a:buNone/>
            </a:pPr>
            <a:r>
              <a:rPr lang="tr-TR" b="1" dirty="0" smtClean="0"/>
              <a:t>  </a:t>
            </a:r>
            <a:r>
              <a:rPr lang="tr-TR" sz="3600" b="1" dirty="0" smtClean="0"/>
              <a:t>“Hayattan ne isteriz”?</a:t>
            </a:r>
            <a:r>
              <a:rPr lang="tr-TR" sz="3600" dirty="0" smtClean="0"/>
              <a:t> Sorusuna çok çeşitli cevaplar verilebilir ancak </a:t>
            </a:r>
            <a:r>
              <a:rPr lang="tr-TR" sz="3600" b="1" dirty="0" smtClean="0">
                <a:solidFill>
                  <a:srgbClr val="FF0000"/>
                </a:solidFill>
              </a:rPr>
              <a:t>“bireyin mutlu bir ailesinin olması”</a:t>
            </a:r>
            <a:r>
              <a:rPr lang="tr-TR" sz="3600" dirty="0" smtClean="0">
                <a:solidFill>
                  <a:srgbClr val="FF0000"/>
                </a:solidFill>
              </a:rPr>
              <a:t> </a:t>
            </a:r>
            <a:r>
              <a:rPr lang="tr-TR" sz="3600" dirty="0" smtClean="0"/>
              <a:t>dileği belki de en iyi bilinenidir. Mutlu bir ailenin sağlanabilmesi için aile kurumunun da temel gereksinimleri bulunmaktadır. </a:t>
            </a:r>
            <a:endParaRPr lang="tr-TR" sz="3600" dirty="0"/>
          </a:p>
        </p:txBody>
      </p:sp>
    </p:spTree>
  </p:cSld>
  <p:clrMapOvr>
    <a:masterClrMapping/>
  </p:clrMapOvr>
  <p:transition spd="slow">
    <p:blinds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0"/>
            <a:ext cx="8784976" cy="1354162"/>
          </a:xfrm>
        </p:spPr>
        <p:txBody>
          <a:bodyPr>
            <a:noAutofit/>
          </a:bodyPr>
          <a:lstStyle/>
          <a:p>
            <a:r>
              <a:rPr lang="tr-TR" b="1" dirty="0" smtClean="0">
                <a:solidFill>
                  <a:schemeClr val="accent6">
                    <a:lumMod val="75000"/>
                  </a:schemeClr>
                </a:solidFill>
              </a:rPr>
              <a:t/>
            </a:r>
            <a:br>
              <a:rPr lang="tr-TR" b="1" dirty="0" smtClean="0">
                <a:solidFill>
                  <a:schemeClr val="accent6">
                    <a:lumMod val="75000"/>
                  </a:schemeClr>
                </a:solidFill>
              </a:rPr>
            </a:br>
            <a:r>
              <a:rPr lang="tr-TR" b="1" dirty="0" smtClean="0">
                <a:solidFill>
                  <a:schemeClr val="accent6">
                    <a:lumMod val="75000"/>
                  </a:schemeClr>
                </a:solidFill>
              </a:rPr>
              <a:t>Olumsuz </a:t>
            </a:r>
            <a:r>
              <a:rPr lang="tr-TR" b="1" dirty="0">
                <a:solidFill>
                  <a:schemeClr val="accent6">
                    <a:lumMod val="75000"/>
                  </a:schemeClr>
                </a:solidFill>
              </a:rPr>
              <a:t>davranışları değiştirmek </a:t>
            </a:r>
            <a:r>
              <a:rPr lang="tr-TR" b="1" dirty="0" smtClean="0">
                <a:solidFill>
                  <a:schemeClr val="accent6">
                    <a:lumMod val="75000"/>
                  </a:schemeClr>
                </a:solidFill>
              </a:rPr>
              <a:t>için</a:t>
            </a:r>
            <a:r>
              <a:rPr lang="tr-TR" b="1" dirty="0">
                <a:solidFill>
                  <a:schemeClr val="accent6">
                    <a:lumMod val="75000"/>
                  </a:schemeClr>
                </a:solidFill>
              </a:rPr>
              <a:t/>
            </a:r>
            <a:br>
              <a:rPr lang="tr-TR" b="1" dirty="0">
                <a:solidFill>
                  <a:schemeClr val="accent6">
                    <a:lumMod val="75000"/>
                  </a:schemeClr>
                </a:solidFill>
              </a:rPr>
            </a:br>
            <a:endParaRPr lang="tr-TR" dirty="0">
              <a:solidFill>
                <a:schemeClr val="accent6">
                  <a:lumMod val="75000"/>
                </a:schemeClr>
              </a:solidFill>
            </a:endParaRPr>
          </a:p>
        </p:txBody>
      </p:sp>
      <p:sp>
        <p:nvSpPr>
          <p:cNvPr id="3" name="İçerik Yer Tutucusu 2"/>
          <p:cNvSpPr>
            <a:spLocks noGrp="1"/>
          </p:cNvSpPr>
          <p:nvPr>
            <p:ph idx="1"/>
          </p:nvPr>
        </p:nvSpPr>
        <p:spPr>
          <a:xfrm>
            <a:off x="611560" y="1124744"/>
            <a:ext cx="7058745" cy="3880773"/>
          </a:xfrm>
        </p:spPr>
        <p:txBody>
          <a:bodyPr>
            <a:noAutofit/>
          </a:bodyPr>
          <a:lstStyle/>
          <a:p>
            <a:pPr marL="0" indent="0">
              <a:buNone/>
            </a:pPr>
            <a:r>
              <a:rPr lang="tr-TR" dirty="0"/>
              <a:t> </a:t>
            </a:r>
            <a:endParaRPr lang="tr-TR" dirty="0" smtClean="0"/>
          </a:p>
          <a:p>
            <a:pPr lvl="0" algn="just"/>
            <a:r>
              <a:rPr lang="tr-TR" dirty="0"/>
              <a:t>Çocukta görmek istediğiniz davranışları siz </a:t>
            </a:r>
            <a:r>
              <a:rPr lang="tr-TR" dirty="0" smtClean="0"/>
              <a:t>sergileyin</a:t>
            </a:r>
          </a:p>
          <a:p>
            <a:pPr algn="just"/>
            <a:r>
              <a:rPr lang="tr-TR" dirty="0" smtClean="0"/>
              <a:t>Çocuklarınızın davranışlarının sorumluluğunu almasını sağlayın</a:t>
            </a:r>
          </a:p>
          <a:p>
            <a:pPr algn="just"/>
            <a:r>
              <a:rPr lang="tr-TR" dirty="0" smtClean="0"/>
              <a:t>Çocuklarınızın hatalarını telafi etmelerine fırsat tanıyın ve ona  yardımcı </a:t>
            </a:r>
            <a:r>
              <a:rPr lang="tr-TR" dirty="0" smtClean="0"/>
              <a:t>olun</a:t>
            </a:r>
            <a:endParaRPr lang="tr-TR" dirty="0" smtClean="0"/>
          </a:p>
          <a:p>
            <a:pPr algn="just"/>
            <a:r>
              <a:rPr lang="tr-TR" dirty="0" smtClean="0"/>
              <a:t>Olumsuz davranış süreklilik gösteriyorsa problemin kaynağını </a:t>
            </a:r>
            <a:r>
              <a:rPr lang="tr-TR" dirty="0" smtClean="0"/>
              <a:t>belirlenmeyin</a:t>
            </a:r>
          </a:p>
          <a:p>
            <a:pPr lvl="0"/>
            <a:r>
              <a:rPr lang="tr-TR" dirty="0" smtClean="0"/>
              <a:t>Çocuk istenmeyen davranışı gösterdiği takdirde bunun kendisine veya başkasına ne gibi zararları olacağı çocuğa </a:t>
            </a:r>
            <a:r>
              <a:rPr lang="tr-TR" dirty="0" smtClean="0"/>
              <a:t>anlatın</a:t>
            </a:r>
            <a:endParaRPr lang="tr-TR" dirty="0" smtClean="0"/>
          </a:p>
          <a:p>
            <a:r>
              <a:rPr lang="tr-TR" dirty="0" smtClean="0"/>
              <a:t>Davranışlarınızda tutarlı olun</a:t>
            </a:r>
            <a:r>
              <a:rPr lang="tr-TR" dirty="0" smtClean="0"/>
              <a:t>.</a:t>
            </a:r>
            <a:endParaRPr lang="tr-TR" dirty="0"/>
          </a:p>
          <a:p>
            <a:pPr lvl="0" algn="just"/>
            <a:r>
              <a:rPr lang="tr-TR" dirty="0"/>
              <a:t>Eğer olumsuz davranış süreklilik göstermiyorsa görmezden </a:t>
            </a:r>
            <a:r>
              <a:rPr lang="tr-TR" dirty="0" smtClean="0"/>
              <a:t>gelin</a:t>
            </a:r>
            <a:endParaRPr lang="tr-TR" dirty="0"/>
          </a:p>
        </p:txBody>
      </p:sp>
      <p:sp>
        <p:nvSpPr>
          <p:cNvPr id="5" name="Aşağı Ok 4"/>
          <p:cNvSpPr/>
          <p:nvPr/>
        </p:nvSpPr>
        <p:spPr>
          <a:xfrm>
            <a:off x="3635896" y="5517232"/>
            <a:ext cx="1584176" cy="1340768"/>
          </a:xfrm>
          <a:prstGeom prst="down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tr-TR">
              <a:solidFill>
                <a:srgbClr val="FFC000"/>
              </a:solidFill>
            </a:endParaRPr>
          </a:p>
        </p:txBody>
      </p:sp>
    </p:spTree>
    <p:extLst>
      <p:ext uri="{BB962C8B-B14F-4D97-AF65-F5344CB8AC3E}">
        <p14:creationId xmlns:p14="http://schemas.microsoft.com/office/powerpoint/2010/main" xmlns="" val="773399058"/>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fade">
                                      <p:cBhvr>
                                        <p:cTn id="56" dur="1000"/>
                                        <p:tgtEl>
                                          <p:spTgt spid="5"/>
                                        </p:tgtEl>
                                      </p:cBhvr>
                                    </p:animEffect>
                                    <p:anim calcmode="lin" valueType="num">
                                      <p:cBhvr>
                                        <p:cTn id="57" dur="1000" fill="hold"/>
                                        <p:tgtEl>
                                          <p:spTgt spid="5"/>
                                        </p:tgtEl>
                                        <p:attrNameLst>
                                          <p:attrName>ppt_x</p:attrName>
                                        </p:attrNameLst>
                                      </p:cBhvr>
                                      <p:tavLst>
                                        <p:tav tm="0">
                                          <p:val>
                                            <p:strVal val="#ppt_x"/>
                                          </p:val>
                                        </p:tav>
                                        <p:tav tm="100000">
                                          <p:val>
                                            <p:strVal val="#ppt_x"/>
                                          </p:val>
                                        </p:tav>
                                      </p:tavLst>
                                    </p:anim>
                                    <p:anim calcmode="lin" valueType="num">
                                      <p:cBhvr>
                                        <p:cTn id="5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599" y="609600"/>
            <a:ext cx="7490793" cy="1320800"/>
          </a:xfrm>
        </p:spPr>
        <p:txBody>
          <a:bodyPr/>
          <a:lstStyle/>
          <a:p>
            <a:pPr algn="ctr"/>
            <a:r>
              <a:rPr lang="tr-TR" dirty="0" smtClean="0">
                <a:solidFill>
                  <a:srgbClr val="CC0066"/>
                </a:solidFill>
              </a:rPr>
              <a:t>Disiplinde Özdenetim Sağlamak İçin</a:t>
            </a:r>
            <a:endParaRPr lang="tr-TR" dirty="0">
              <a:solidFill>
                <a:srgbClr val="CC0066"/>
              </a:solidFill>
            </a:endParaRPr>
          </a:p>
        </p:txBody>
      </p:sp>
      <p:sp>
        <p:nvSpPr>
          <p:cNvPr id="3" name="İçerik Yer Tutucusu 2"/>
          <p:cNvSpPr>
            <a:spLocks noGrp="1"/>
          </p:cNvSpPr>
          <p:nvPr>
            <p:ph idx="1"/>
          </p:nvPr>
        </p:nvSpPr>
        <p:spPr>
          <a:xfrm>
            <a:off x="611560" y="1556792"/>
            <a:ext cx="7706817" cy="4594944"/>
          </a:xfrm>
        </p:spPr>
        <p:txBody>
          <a:bodyPr>
            <a:noAutofit/>
          </a:bodyPr>
          <a:lstStyle/>
          <a:p>
            <a:r>
              <a:rPr lang="tr-TR" sz="2000" dirty="0" smtClean="0"/>
              <a:t>Kuralları çocuğun yaşına, kişiliğine ve özel durumlarına göre ayarlayın</a:t>
            </a:r>
          </a:p>
          <a:p>
            <a:endParaRPr lang="tr-TR" sz="2000" dirty="0"/>
          </a:p>
          <a:p>
            <a:r>
              <a:rPr lang="tr-TR" sz="2000" dirty="0" smtClean="0"/>
              <a:t>Çocuğa kuralların nedenini izah edin</a:t>
            </a:r>
          </a:p>
          <a:p>
            <a:endParaRPr lang="tr-TR" sz="2000" dirty="0"/>
          </a:p>
          <a:p>
            <a:r>
              <a:rPr lang="tr-TR" sz="2000" dirty="0" smtClean="0"/>
              <a:t>Kendisinden beklenen davranışları açık bir dille ayrıntılı olarak çocuğa anlatın</a:t>
            </a:r>
          </a:p>
          <a:p>
            <a:endParaRPr lang="tr-TR" sz="2000" dirty="0"/>
          </a:p>
          <a:p>
            <a:r>
              <a:rPr lang="tr-TR" sz="2000" dirty="0" smtClean="0"/>
              <a:t>Çocuğa kuralların uygulanmasında aktif rol ve sorumluluk verin</a:t>
            </a:r>
          </a:p>
          <a:p>
            <a:endParaRPr lang="tr-TR" sz="2000" dirty="0" smtClean="0"/>
          </a:p>
          <a:p>
            <a:r>
              <a:rPr lang="tr-TR" sz="2000" dirty="0" smtClean="0"/>
              <a:t>Çocuk beklenen davranışları sergilediği zaman dönüt verin</a:t>
            </a:r>
            <a:endParaRPr lang="tr-TR" sz="2000" dirty="0"/>
          </a:p>
          <a:p>
            <a:endParaRPr lang="tr-TR" sz="2000" dirty="0"/>
          </a:p>
        </p:txBody>
      </p:sp>
    </p:spTree>
    <p:extLst>
      <p:ext uri="{BB962C8B-B14F-4D97-AF65-F5344CB8AC3E}">
        <p14:creationId xmlns:p14="http://schemas.microsoft.com/office/powerpoint/2010/main" xmlns="" val="254387542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solidFill>
                  <a:srgbClr val="CC0066"/>
                </a:solidFill>
              </a:rPr>
              <a:t>Ödül</a:t>
            </a:r>
            <a:endParaRPr lang="tr-TR" dirty="0">
              <a:solidFill>
                <a:srgbClr val="CC0066"/>
              </a:solidFill>
            </a:endParaRPr>
          </a:p>
        </p:txBody>
      </p:sp>
      <p:sp>
        <p:nvSpPr>
          <p:cNvPr id="3" name="İçerik Yer Tutucusu 2"/>
          <p:cNvSpPr>
            <a:spLocks noGrp="1"/>
          </p:cNvSpPr>
          <p:nvPr>
            <p:ph idx="1"/>
          </p:nvPr>
        </p:nvSpPr>
        <p:spPr>
          <a:xfrm>
            <a:off x="683568" y="1268761"/>
            <a:ext cx="7488832" cy="2592288"/>
          </a:xfrm>
        </p:spPr>
        <p:txBody>
          <a:bodyPr>
            <a:normAutofit/>
          </a:bodyPr>
          <a:lstStyle/>
          <a:p>
            <a:r>
              <a:rPr lang="tr-TR" sz="2200" dirty="0" smtClean="0"/>
              <a:t>Bir koşula bağlı olarak verilen ve kişi tarafından cazip görülen obje veya etkinliktir</a:t>
            </a:r>
            <a:r>
              <a:rPr lang="tr-TR" sz="2200" dirty="0" smtClean="0"/>
              <a:t>.</a:t>
            </a:r>
            <a:endParaRPr lang="tr-TR" sz="2200" dirty="0"/>
          </a:p>
          <a:p>
            <a:r>
              <a:rPr lang="tr-TR" sz="2200" dirty="0" smtClean="0"/>
              <a:t>Ödül hava kaçıran tekerleğe sürekli dışarıdan hava vermeye </a:t>
            </a:r>
            <a:r>
              <a:rPr lang="tr-TR" sz="2200" dirty="0" smtClean="0"/>
              <a:t>benzer.</a:t>
            </a:r>
            <a:endParaRPr lang="tr-TR" sz="2200" dirty="0"/>
          </a:p>
          <a:p>
            <a:r>
              <a:rPr lang="tr-TR" sz="2200" dirty="0" err="1" smtClean="0"/>
              <a:t>Hedonistik</a:t>
            </a:r>
            <a:r>
              <a:rPr lang="tr-TR" sz="2200" dirty="0" smtClean="0"/>
              <a:t> adaptasyon: İnsanların sahip oldukları şeylere alışıp, o şeylerden daha az keyif </a:t>
            </a:r>
            <a:r>
              <a:rPr lang="tr-TR" sz="2200" dirty="0" smtClean="0"/>
              <a:t>almaları.</a:t>
            </a:r>
            <a:endParaRPr lang="tr-TR" sz="2200" dirty="0"/>
          </a:p>
        </p:txBody>
      </p:sp>
      <p:sp>
        <p:nvSpPr>
          <p:cNvPr id="4" name="3 Dikdörtgen"/>
          <p:cNvSpPr/>
          <p:nvPr/>
        </p:nvSpPr>
        <p:spPr>
          <a:xfrm>
            <a:off x="755576" y="4077072"/>
            <a:ext cx="3672408" cy="2308324"/>
          </a:xfrm>
          <a:prstGeom prst="rect">
            <a:avLst/>
          </a:prstGeom>
        </p:spPr>
        <p:txBody>
          <a:bodyPr wrap="square">
            <a:spAutoFit/>
          </a:bodyPr>
          <a:lstStyle/>
          <a:p>
            <a:r>
              <a:rPr lang="tr-TR" dirty="0" smtClean="0"/>
              <a:t>Oyun oynarsan, çizgi film izlersen ödül vereceğim</a:t>
            </a:r>
            <a:r>
              <a:rPr lang="tr-TR" dirty="0" smtClean="0">
                <a:solidFill>
                  <a:srgbClr val="C00000"/>
                </a:solidFill>
              </a:rPr>
              <a:t> X</a:t>
            </a:r>
          </a:p>
          <a:p>
            <a:endParaRPr lang="tr-TR" dirty="0" smtClean="0">
              <a:solidFill>
                <a:srgbClr val="C00000"/>
              </a:solidFill>
            </a:endParaRPr>
          </a:p>
          <a:p>
            <a:r>
              <a:rPr lang="tr-TR" dirty="0" smtClean="0"/>
              <a:t>Ödül söz konusu olduğunda bilinçaltı düşünce:</a:t>
            </a:r>
          </a:p>
          <a:p>
            <a:r>
              <a:rPr lang="tr-TR" dirty="0" smtClean="0"/>
              <a:t>Ben bu işi neden yapıyorum? Çekici olduğu için olamaz. Öyle olsaydı zaten ödül verilmezdi</a:t>
            </a:r>
          </a:p>
        </p:txBody>
      </p:sp>
      <p:sp>
        <p:nvSpPr>
          <p:cNvPr id="5" name="4 Dikdörtgen"/>
          <p:cNvSpPr/>
          <p:nvPr/>
        </p:nvSpPr>
        <p:spPr>
          <a:xfrm>
            <a:off x="5436096" y="3933056"/>
            <a:ext cx="2843808" cy="2585323"/>
          </a:xfrm>
          <a:prstGeom prst="rect">
            <a:avLst/>
          </a:prstGeom>
        </p:spPr>
        <p:txBody>
          <a:bodyPr wrap="square">
            <a:spAutoFit/>
          </a:bodyPr>
          <a:lstStyle/>
          <a:p>
            <a:r>
              <a:rPr lang="tr-TR" dirty="0" smtClean="0"/>
              <a:t>Çocuğun ihtiyacı anlaşılmadan verilen ödül değersizlik yaratır. Çocuğun hangi nedenle ödev yapmadığı anlaşılırsa anne baba ona göre destek verir , ödül kullanmasına gerek kalmaz, ilişkileri güçlenir.</a:t>
            </a:r>
            <a:endParaRPr lang="tr-TR" dirty="0"/>
          </a:p>
        </p:txBody>
      </p:sp>
    </p:spTree>
    <p:extLst>
      <p:ext uri="{BB962C8B-B14F-4D97-AF65-F5344CB8AC3E}">
        <p14:creationId xmlns:p14="http://schemas.microsoft.com/office/powerpoint/2010/main" xmlns="" val="201258578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Dayak Neden İşe Yaramaz?</a:t>
            </a:r>
            <a:endParaRPr lang="tr-TR" dirty="0"/>
          </a:p>
        </p:txBody>
      </p:sp>
      <p:sp>
        <p:nvSpPr>
          <p:cNvPr id="3" name="İçerik Yer Tutucusu 2"/>
          <p:cNvSpPr>
            <a:spLocks noGrp="1"/>
          </p:cNvSpPr>
          <p:nvPr>
            <p:ph idx="1"/>
          </p:nvPr>
        </p:nvSpPr>
        <p:spPr>
          <a:xfrm>
            <a:off x="609598" y="2160590"/>
            <a:ext cx="7490793" cy="3880773"/>
          </a:xfrm>
        </p:spPr>
        <p:txBody>
          <a:bodyPr>
            <a:normAutofit/>
          </a:bodyPr>
          <a:lstStyle/>
          <a:p>
            <a:r>
              <a:rPr lang="tr-TR" sz="2200" dirty="0" smtClean="0"/>
              <a:t>Çocuğa hatasını anlama ve tamir etme fırsatı verilmez.</a:t>
            </a:r>
          </a:p>
          <a:p>
            <a:r>
              <a:rPr lang="tr-TR" sz="2200" dirty="0" smtClean="0"/>
              <a:t>Kızgınlık, düşmanlık hisleri </a:t>
            </a:r>
            <a:r>
              <a:rPr lang="tr-TR" sz="2200" dirty="0" smtClean="0"/>
              <a:t>oluşturur.</a:t>
            </a:r>
            <a:endParaRPr lang="tr-TR" sz="2200" dirty="0"/>
          </a:p>
          <a:p>
            <a:r>
              <a:rPr lang="tr-TR" sz="2200" dirty="0" smtClean="0"/>
              <a:t>Saldırganlığa neden olur.</a:t>
            </a:r>
            <a:endParaRPr lang="tr-TR" sz="2200" dirty="0" smtClean="0"/>
          </a:p>
          <a:p>
            <a:r>
              <a:rPr lang="tr-TR" sz="2200" dirty="0" smtClean="0"/>
              <a:t>Çocuk kendini güçsüz ve aciz hisseder. Kendine güveni </a:t>
            </a:r>
            <a:r>
              <a:rPr lang="tr-TR" sz="2200" dirty="0" smtClean="0"/>
              <a:t>zedelenir.</a:t>
            </a:r>
            <a:endParaRPr lang="tr-TR" sz="2200" dirty="0"/>
          </a:p>
          <a:p>
            <a:r>
              <a:rPr lang="tr-TR" sz="2200" dirty="0" smtClean="0"/>
              <a:t>Suçluluk yaşayan anne baba aşırı sevgi gösterilerine girer. Çocuk durumun dengesizliğini, tutarsızlığını yaşar.</a:t>
            </a:r>
          </a:p>
          <a:p>
            <a:endParaRPr lang="tr-TR" sz="2200" dirty="0"/>
          </a:p>
        </p:txBody>
      </p:sp>
    </p:spTree>
    <p:extLst>
      <p:ext uri="{BB962C8B-B14F-4D97-AF65-F5344CB8AC3E}">
        <p14:creationId xmlns:p14="http://schemas.microsoft.com/office/powerpoint/2010/main" xmlns="" val="3381788405"/>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819472"/>
            <a:ext cx="7529264" cy="1301006"/>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tr-TR" b="1" cap="none" dirty="0" smtClean="0">
                <a:ln/>
                <a:solidFill>
                  <a:schemeClr val="accent3"/>
                </a:solidFill>
              </a:rPr>
              <a:t> </a:t>
            </a:r>
            <a:br>
              <a:rPr lang="tr-TR" b="1" cap="none" dirty="0" smtClean="0">
                <a:ln/>
                <a:solidFill>
                  <a:schemeClr val="accent3"/>
                </a:solidFill>
              </a:rPr>
            </a:br>
            <a:r>
              <a:rPr lang="tr-TR" b="1" cap="none" dirty="0" smtClean="0">
                <a:ln/>
                <a:solidFill>
                  <a:schemeClr val="accent3"/>
                </a:solidFill>
              </a:rPr>
              <a:t/>
            </a:r>
            <a:br>
              <a:rPr lang="tr-TR" b="1" cap="none" dirty="0" smtClean="0">
                <a:ln/>
                <a:solidFill>
                  <a:schemeClr val="accent3"/>
                </a:solidFill>
              </a:rPr>
            </a:br>
            <a:r>
              <a:rPr lang="tr-TR" b="1" cap="none" dirty="0" smtClean="0">
                <a:ln/>
                <a:solidFill>
                  <a:schemeClr val="accent3"/>
                </a:solidFill>
              </a:rPr>
              <a:t/>
            </a:r>
            <a:br>
              <a:rPr lang="tr-TR" b="1" cap="none" dirty="0" smtClean="0">
                <a:ln/>
                <a:solidFill>
                  <a:schemeClr val="accent3"/>
                </a:solidFill>
              </a:rPr>
            </a:br>
            <a:r>
              <a:rPr lang="tr-TR" sz="4000" b="1" cap="none" dirty="0" smtClean="0">
                <a:ln/>
                <a:solidFill>
                  <a:schemeClr val="accent3"/>
                </a:solidFill>
              </a:rPr>
              <a:t>ÖNERİLER</a:t>
            </a:r>
            <a:br>
              <a:rPr lang="tr-TR" sz="4000" b="1" cap="none" dirty="0" smtClean="0">
                <a:ln/>
                <a:solidFill>
                  <a:schemeClr val="accent3"/>
                </a:solidFill>
              </a:rPr>
            </a:br>
            <a:endParaRPr lang="tr-TR" sz="4000" b="1" cap="none" dirty="0">
              <a:ln/>
              <a:solidFill>
                <a:schemeClr val="accent3"/>
              </a:solidFill>
            </a:endParaRPr>
          </a:p>
        </p:txBody>
      </p:sp>
      <p:sp>
        <p:nvSpPr>
          <p:cNvPr id="3" name="2 İçerik Yer Tutucusu"/>
          <p:cNvSpPr>
            <a:spLocks noGrp="1"/>
          </p:cNvSpPr>
          <p:nvPr>
            <p:ph sz="quarter" idx="1"/>
          </p:nvPr>
        </p:nvSpPr>
        <p:spPr>
          <a:xfrm>
            <a:off x="251520" y="1268760"/>
            <a:ext cx="8208912" cy="4772603"/>
          </a:xfrm>
        </p:spPr>
        <p:txBody>
          <a:bodyPr>
            <a:normAutofit fontScale="85000" lnSpcReduction="20000"/>
          </a:bodyPr>
          <a:lstStyle/>
          <a:p>
            <a:pPr>
              <a:buNone/>
            </a:pPr>
            <a:r>
              <a:rPr lang="tr-TR" dirty="0" smtClean="0">
                <a:solidFill>
                  <a:schemeClr val="accent4">
                    <a:lumMod val="50000"/>
                  </a:schemeClr>
                </a:solidFill>
              </a:rPr>
              <a:t>1. Çocuğunuza zaman ayırın. Çocuğunuzla geçen zaman asla boşa geçmiş zaman değildir. Çocuğu sevmek, ona bolca para vermek değil onunla ortak faaliyetleri paylaşmak, ona zaman ayırmaktır. Çocuğu sevmek sözle sevgiyi ifade etmenin ötesinde, eylemle bu duyguyu ona yaşatmaktır.</a:t>
            </a:r>
          </a:p>
          <a:p>
            <a:pPr lvl="0">
              <a:buNone/>
            </a:pPr>
            <a:r>
              <a:rPr lang="tr-TR" dirty="0" smtClean="0">
                <a:solidFill>
                  <a:srgbClr val="FF0000"/>
                </a:solidFill>
              </a:rPr>
              <a:t>2. Çocuğunuzla birlikte olduğunuz zaman tüm dikkatinizi ona yoğunlaştırın. Bu nedenle de, başka bir işle meşgulken değil, kendinizi rahat hissettiğinizde çocuğunuzla ilgilenerek, anne ya da baba olmanın keyfini çıkarın</a:t>
            </a:r>
            <a:r>
              <a:rPr lang="tr-TR" dirty="0" smtClean="0">
                <a:solidFill>
                  <a:srgbClr val="FF0000"/>
                </a:solidFill>
              </a:rPr>
              <a:t>.</a:t>
            </a:r>
          </a:p>
          <a:p>
            <a:pPr>
              <a:buNone/>
            </a:pPr>
            <a:r>
              <a:rPr lang="tr-TR" dirty="0" smtClean="0">
                <a:solidFill>
                  <a:srgbClr val="7030A0"/>
                </a:solidFill>
              </a:rPr>
              <a:t>3. Aşağılamak, suçlamak, çocuk adına karar vermek yerine, çocuğu dinleyin. Dinlendiğini düşünen çocuk kabul edildiğini, dolayısıyla sevildiğini düşünen çocuktur. Anne ve babasının kendisini dinlediğini gören çocuk duygularını ifade etme olanağı bulur. Aldığı tepkilerle “anlaşıldım” duygusunu yaşar. Böylelikle rahatlar</a:t>
            </a:r>
            <a:r>
              <a:rPr lang="tr-TR" dirty="0" smtClean="0">
                <a:solidFill>
                  <a:srgbClr val="7030A0"/>
                </a:solidFill>
              </a:rPr>
              <a:t>.</a:t>
            </a:r>
            <a:endParaRPr lang="tr-TR" dirty="0" smtClean="0">
              <a:solidFill>
                <a:srgbClr val="7030A0"/>
              </a:solidFill>
            </a:endParaRPr>
          </a:p>
          <a:p>
            <a:pPr lvl="0">
              <a:buNone/>
            </a:pPr>
            <a:r>
              <a:rPr lang="tr-TR" dirty="0" smtClean="0">
                <a:solidFill>
                  <a:schemeClr val="accent2">
                    <a:lumMod val="75000"/>
                  </a:schemeClr>
                </a:solidFill>
              </a:rPr>
              <a:t>4. Göz kontağı kurarak, gülümseyerek kabul belirtisini beden diliyle pekiştirin. Böylelikle çocuk “kişiliğine saygı duyulduğunu” düşünerek iletişimini sürdürür</a:t>
            </a:r>
            <a:r>
              <a:rPr lang="tr-TR" dirty="0" smtClean="0">
                <a:solidFill>
                  <a:schemeClr val="accent2">
                    <a:lumMod val="75000"/>
                  </a:schemeClr>
                </a:solidFill>
              </a:rPr>
              <a:t>.</a:t>
            </a:r>
          </a:p>
          <a:p>
            <a:pPr lvl="0">
              <a:buNone/>
            </a:pPr>
            <a:r>
              <a:rPr lang="tr-TR" dirty="0" smtClean="0">
                <a:solidFill>
                  <a:srgbClr val="00B050"/>
                </a:solidFill>
              </a:rPr>
              <a:t>5. Çocuğunuza karşı davranışlarınızda tutarlı olun. Kendi içinizde çelişkili davranışlarda bulunmanız ya da anne ve babanın birbiriyle çelişen biçimde davranması, çocuğu “doğruyu bulma” konusunda zorlar.</a:t>
            </a:r>
          </a:p>
          <a:p>
            <a:pPr lvl="0">
              <a:buNone/>
            </a:pPr>
            <a:r>
              <a:rPr lang="tr-TR" dirty="0" smtClean="0">
                <a:solidFill>
                  <a:srgbClr val="CC0066"/>
                </a:solidFill>
              </a:rPr>
              <a:t>6. Çocuğunuzu başka çocuklarla karşılaştırmayın. Çocuk, anne babası tarafından önemsenmek, değerli bir insan olarak kabul edilmek ihtiyacındadır. Onun diğer çocuklarla karşılaştırılması, kendini değerli bir insan olarak görmesini engeller. Çocuğun kendine özgü, bağımsız bir birey olarak kabul edilmesi, ruh sağlığının temelini oluşturur.</a:t>
            </a:r>
          </a:p>
          <a:p>
            <a:pPr lvl="0">
              <a:buNone/>
            </a:pPr>
            <a:endParaRPr lang="tr-TR" dirty="0" smtClean="0">
              <a:solidFill>
                <a:schemeClr val="accent2">
                  <a:lumMod val="75000"/>
                </a:schemeClr>
              </a:solidFill>
            </a:endParaRPr>
          </a:p>
          <a:p>
            <a:pPr lvl="0">
              <a:buNone/>
            </a:pPr>
            <a:endParaRPr lang="tr-TR" dirty="0" smtClean="0">
              <a:solidFill>
                <a:srgbClr val="FF0000"/>
              </a:solidFill>
            </a:endParaRPr>
          </a:p>
          <a:p>
            <a:pPr>
              <a:buNone/>
            </a:pPr>
            <a:endParaRPr lang="tr-TR" dirty="0" smtClean="0"/>
          </a:p>
          <a:p>
            <a:pPr>
              <a:buNone/>
            </a:pPr>
            <a:endParaRPr lang="tr-TR" dirty="0"/>
          </a:p>
        </p:txBody>
      </p:sp>
    </p:spTree>
  </p:cSld>
  <p:clrMapOvr>
    <a:masterClrMapping/>
  </p:clrMapOvr>
  <p:transition spd="slow">
    <p:blinds dir="ver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4294967295"/>
          </p:nvPr>
        </p:nvSpPr>
        <p:spPr>
          <a:xfrm>
            <a:off x="250825" y="1484313"/>
            <a:ext cx="7488238" cy="4895850"/>
          </a:xfrm>
        </p:spPr>
        <p:txBody>
          <a:bodyPr>
            <a:normAutofit fontScale="85000" lnSpcReduction="20000"/>
          </a:bodyPr>
          <a:lstStyle/>
          <a:p>
            <a:pPr algn="just" eaLnBrk="1" hangingPunct="1">
              <a:lnSpc>
                <a:spcPct val="80000"/>
              </a:lnSpc>
              <a:spcBef>
                <a:spcPct val="0"/>
              </a:spcBef>
              <a:buFont typeface="Wingdings 3" pitchFamily="18" charset="2"/>
              <a:buNone/>
            </a:pPr>
            <a:r>
              <a:rPr lang="tr-TR" sz="4500" b="1" dirty="0" smtClean="0">
                <a:solidFill>
                  <a:srgbClr val="800000"/>
                </a:solidFill>
              </a:rPr>
              <a:t>      </a:t>
            </a:r>
            <a:r>
              <a:rPr lang="tr-TR" sz="4500" b="1" dirty="0" smtClean="0">
                <a:solidFill>
                  <a:srgbClr val="800000"/>
                </a:solidFill>
              </a:rPr>
              <a:t>  </a:t>
            </a:r>
            <a:r>
              <a:rPr lang="tr-TR" sz="4500" b="1" dirty="0" smtClean="0">
                <a:solidFill>
                  <a:srgbClr val="046211"/>
                </a:solidFill>
              </a:rPr>
              <a:t>Teşekkür </a:t>
            </a:r>
            <a:r>
              <a:rPr lang="tr-TR" sz="4500" b="1" dirty="0" smtClean="0">
                <a:solidFill>
                  <a:srgbClr val="046211"/>
                </a:solidFill>
              </a:rPr>
              <a:t>ederim </a:t>
            </a:r>
          </a:p>
          <a:p>
            <a:pPr algn="just" eaLnBrk="1" hangingPunct="1">
              <a:lnSpc>
                <a:spcPct val="80000"/>
              </a:lnSpc>
              <a:spcBef>
                <a:spcPct val="0"/>
              </a:spcBef>
              <a:buFont typeface="Wingdings 3" pitchFamily="18" charset="2"/>
              <a:buNone/>
            </a:pPr>
            <a:endParaRPr lang="tr-TR" sz="4500" b="1" dirty="0" smtClean="0">
              <a:solidFill>
                <a:srgbClr val="046211"/>
              </a:solidFill>
            </a:endParaRPr>
          </a:p>
          <a:p>
            <a:pPr algn="just" eaLnBrk="1" hangingPunct="1">
              <a:lnSpc>
                <a:spcPct val="80000"/>
              </a:lnSpc>
              <a:spcBef>
                <a:spcPct val="0"/>
              </a:spcBef>
              <a:buFont typeface="Wingdings 3" pitchFamily="18" charset="2"/>
              <a:buNone/>
            </a:pPr>
            <a:r>
              <a:rPr lang="tr-TR" sz="4500" b="1" dirty="0" smtClean="0">
                <a:solidFill>
                  <a:srgbClr val="046211"/>
                </a:solidFill>
              </a:rPr>
              <a:t>       </a:t>
            </a:r>
            <a:r>
              <a:rPr lang="tr-TR" sz="4500" b="1" dirty="0" smtClean="0">
                <a:solidFill>
                  <a:srgbClr val="046211"/>
                </a:solidFill>
              </a:rPr>
              <a:t>    </a:t>
            </a:r>
            <a:r>
              <a:rPr lang="tr-TR" sz="4500" b="1" dirty="0" smtClean="0">
                <a:solidFill>
                  <a:srgbClr val="046211"/>
                </a:solidFill>
              </a:rPr>
              <a:t>Rica ederim </a:t>
            </a:r>
          </a:p>
          <a:p>
            <a:pPr algn="just" eaLnBrk="1" hangingPunct="1">
              <a:lnSpc>
                <a:spcPct val="80000"/>
              </a:lnSpc>
              <a:spcBef>
                <a:spcPct val="0"/>
              </a:spcBef>
              <a:buFont typeface="Wingdings 3" pitchFamily="18" charset="2"/>
              <a:buNone/>
            </a:pPr>
            <a:r>
              <a:rPr lang="tr-TR" sz="4500" b="1" dirty="0" smtClean="0">
                <a:solidFill>
                  <a:srgbClr val="046211"/>
                </a:solidFill>
              </a:rPr>
              <a:t>                </a:t>
            </a:r>
          </a:p>
          <a:p>
            <a:pPr algn="just" eaLnBrk="1" hangingPunct="1">
              <a:lnSpc>
                <a:spcPct val="80000"/>
              </a:lnSpc>
              <a:spcBef>
                <a:spcPct val="0"/>
              </a:spcBef>
              <a:buFont typeface="Wingdings 3" pitchFamily="18" charset="2"/>
              <a:buNone/>
            </a:pPr>
            <a:r>
              <a:rPr lang="tr-TR" sz="4500" b="1" dirty="0" smtClean="0">
                <a:solidFill>
                  <a:srgbClr val="046211"/>
                </a:solidFill>
              </a:rPr>
              <a:t>                  Af edersin</a:t>
            </a:r>
          </a:p>
          <a:p>
            <a:pPr eaLnBrk="1" hangingPunct="1">
              <a:lnSpc>
                <a:spcPct val="170000"/>
              </a:lnSpc>
              <a:spcBef>
                <a:spcPct val="0"/>
              </a:spcBef>
              <a:buFont typeface="Wingdings 3" pitchFamily="18" charset="2"/>
              <a:buNone/>
            </a:pPr>
            <a:r>
              <a:rPr lang="tr-TR" sz="4500" b="1" dirty="0" smtClean="0">
                <a:solidFill>
                  <a:srgbClr val="046211"/>
                </a:solidFill>
              </a:rPr>
              <a:t>              </a:t>
            </a:r>
            <a:r>
              <a:rPr lang="tr-TR" sz="4500" b="1" dirty="0" smtClean="0">
                <a:solidFill>
                  <a:srgbClr val="046211"/>
                </a:solidFill>
              </a:rPr>
              <a:t>          </a:t>
            </a:r>
            <a:r>
              <a:rPr lang="tr-TR" sz="4500" b="1" dirty="0" smtClean="0">
                <a:solidFill>
                  <a:srgbClr val="046211"/>
                </a:solidFill>
              </a:rPr>
              <a:t>Lütfen</a:t>
            </a:r>
            <a:endParaRPr lang="tr-TR" sz="4500" b="1" dirty="0" smtClean="0">
              <a:solidFill>
                <a:srgbClr val="046211"/>
              </a:solidFill>
              <a:cs typeface="Times New Roman" pitchFamily="18" charset="0"/>
            </a:endParaRPr>
          </a:p>
          <a:p>
            <a:pPr eaLnBrk="1" hangingPunct="1">
              <a:lnSpc>
                <a:spcPct val="170000"/>
              </a:lnSpc>
              <a:spcBef>
                <a:spcPct val="0"/>
              </a:spcBef>
              <a:buFont typeface="Wingdings 3" pitchFamily="18" charset="2"/>
              <a:buNone/>
            </a:pPr>
            <a:r>
              <a:rPr lang="tr-TR" sz="4500" b="1" dirty="0" smtClean="0">
                <a:solidFill>
                  <a:srgbClr val="046211"/>
                </a:solidFill>
                <a:cs typeface="Times New Roman" pitchFamily="18" charset="0"/>
              </a:rPr>
              <a:t>                    </a:t>
            </a:r>
            <a:r>
              <a:rPr lang="tr-TR" sz="4500" b="1" dirty="0" smtClean="0">
                <a:solidFill>
                  <a:srgbClr val="046211"/>
                </a:solidFill>
                <a:cs typeface="Times New Roman" pitchFamily="18" charset="0"/>
              </a:rPr>
              <a:t>        Özür </a:t>
            </a:r>
            <a:r>
              <a:rPr lang="tr-TR" sz="4500" b="1" dirty="0" smtClean="0">
                <a:solidFill>
                  <a:srgbClr val="046211"/>
                </a:solidFill>
                <a:cs typeface="Times New Roman" pitchFamily="18" charset="0"/>
              </a:rPr>
              <a:t>dilerim</a:t>
            </a:r>
          </a:p>
          <a:p>
            <a:pPr eaLnBrk="1" hangingPunct="1">
              <a:lnSpc>
                <a:spcPct val="170000"/>
              </a:lnSpc>
              <a:spcBef>
                <a:spcPct val="0"/>
              </a:spcBef>
              <a:buFont typeface="Wingdings 3" pitchFamily="18" charset="2"/>
              <a:buNone/>
            </a:pPr>
            <a:r>
              <a:rPr lang="tr-TR" sz="4500" b="1" dirty="0" smtClean="0">
                <a:solidFill>
                  <a:srgbClr val="046211"/>
                </a:solidFill>
                <a:cs typeface="Times New Roman" pitchFamily="18" charset="0"/>
              </a:rPr>
              <a:t>                         </a:t>
            </a:r>
            <a:r>
              <a:rPr lang="tr-TR" sz="4500" b="1" dirty="0" smtClean="0">
                <a:solidFill>
                  <a:srgbClr val="046211"/>
                </a:solidFill>
                <a:cs typeface="Times New Roman" pitchFamily="18" charset="0"/>
              </a:rPr>
              <a:t>       Efendim</a:t>
            </a:r>
            <a:endParaRPr lang="tr-TR" sz="4500" b="1" dirty="0" smtClean="0">
              <a:solidFill>
                <a:srgbClr val="046211"/>
              </a:solidFill>
              <a:cs typeface="Times New Roman" pitchFamily="18" charset="0"/>
            </a:endParaRPr>
          </a:p>
          <a:p>
            <a:pPr eaLnBrk="1" hangingPunct="1">
              <a:lnSpc>
                <a:spcPct val="140000"/>
              </a:lnSpc>
              <a:buFont typeface="Wingdings 3" pitchFamily="18" charset="2"/>
              <a:buNone/>
            </a:pPr>
            <a:r>
              <a:rPr lang="tr-TR" sz="1800" b="1" dirty="0" smtClean="0">
                <a:solidFill>
                  <a:srgbClr val="046211"/>
                </a:solidFill>
                <a:cs typeface="Times New Roman" pitchFamily="18" charset="0"/>
              </a:rPr>
              <a:t>                  </a:t>
            </a:r>
            <a:endParaRPr lang="tr-TR" sz="3200" dirty="0" smtClean="0">
              <a:solidFill>
                <a:srgbClr val="046211"/>
              </a:solidFill>
            </a:endParaRPr>
          </a:p>
        </p:txBody>
      </p:sp>
      <p:sp>
        <p:nvSpPr>
          <p:cNvPr id="24579" name="Rectangle 9"/>
          <p:cNvSpPr>
            <a:spLocks noChangeArrowheads="1"/>
          </p:cNvSpPr>
          <p:nvPr/>
        </p:nvSpPr>
        <p:spPr bwMode="auto">
          <a:xfrm>
            <a:off x="323850" y="333375"/>
            <a:ext cx="7453313" cy="762000"/>
          </a:xfrm>
          <a:prstGeom prst="rect">
            <a:avLst/>
          </a:prstGeom>
          <a:noFill/>
          <a:ln w="9525">
            <a:noFill/>
            <a:miter lim="800000"/>
            <a:headEnd/>
            <a:tailEnd/>
          </a:ln>
        </p:spPr>
        <p:txBody>
          <a:bodyPr>
            <a:spAutoFit/>
          </a:bodyPr>
          <a:lstStyle/>
          <a:p>
            <a:pPr algn="ctr"/>
            <a:r>
              <a:rPr lang="tr-TR" sz="4400">
                <a:solidFill>
                  <a:srgbClr val="0000FF"/>
                </a:solidFill>
                <a:latin typeface="Comic Sans MS" pitchFamily="66" charset="0"/>
              </a:rPr>
              <a:t>Sihirli Kelimeler </a:t>
            </a:r>
          </a:p>
        </p:txBody>
      </p:sp>
      <p:pic>
        <p:nvPicPr>
          <p:cNvPr id="24580" name="Picture 11" descr="j0138133"/>
          <p:cNvPicPr>
            <a:picLocks noChangeAspect="1" noChangeArrowheads="1"/>
          </p:cNvPicPr>
          <p:nvPr/>
        </p:nvPicPr>
        <p:blipFill>
          <a:blip r:embed="rId3" cstate="print"/>
          <a:srcRect/>
          <a:stretch>
            <a:fillRect/>
          </a:stretch>
        </p:blipFill>
        <p:spPr bwMode="auto">
          <a:xfrm>
            <a:off x="1754188" y="3500438"/>
            <a:ext cx="1922462" cy="2808287"/>
          </a:xfrm>
          <a:prstGeom prst="rect">
            <a:avLst/>
          </a:prstGeom>
          <a:noFill/>
          <a:ln w="9525">
            <a:noFill/>
            <a:miter lim="800000"/>
            <a:headEnd/>
            <a:tailEnd/>
          </a:ln>
        </p:spPr>
      </p:pic>
      <p:pic>
        <p:nvPicPr>
          <p:cNvPr id="24581" name="Picture 12" descr="j0089044"/>
          <p:cNvPicPr>
            <a:picLocks noChangeAspect="1" noChangeArrowheads="1"/>
          </p:cNvPicPr>
          <p:nvPr/>
        </p:nvPicPr>
        <p:blipFill>
          <a:blip r:embed="rId4" cstate="print"/>
          <a:srcRect/>
          <a:stretch>
            <a:fillRect/>
          </a:stretch>
        </p:blipFill>
        <p:spPr bwMode="auto">
          <a:xfrm>
            <a:off x="6659563" y="1773238"/>
            <a:ext cx="2233612" cy="2376487"/>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HAMİDE\Desktop\LOGO.jpg"/>
          <p:cNvPicPr>
            <a:picLocks noChangeAspect="1" noChangeArrowheads="1"/>
          </p:cNvPicPr>
          <p:nvPr/>
        </p:nvPicPr>
        <p:blipFill>
          <a:blip r:embed="rId2" cstate="print"/>
          <a:srcRect/>
          <a:stretch>
            <a:fillRect/>
          </a:stretch>
        </p:blipFill>
        <p:spPr bwMode="auto">
          <a:xfrm>
            <a:off x="467544" y="1844824"/>
            <a:ext cx="2433861" cy="2376264"/>
          </a:xfrm>
          <a:prstGeom prst="rect">
            <a:avLst/>
          </a:prstGeom>
          <a:noFill/>
        </p:spPr>
      </p:pic>
      <p:sp>
        <p:nvSpPr>
          <p:cNvPr id="5" name="Metin kutusu 6"/>
          <p:cNvSpPr txBox="1">
            <a:spLocks noGrp="1" noChangeArrowheads="1"/>
          </p:cNvSpPr>
          <p:nvPr>
            <p:ph type="ctrTitle"/>
          </p:nvPr>
        </p:nvSpPr>
        <p:spPr bwMode="auto">
          <a:xfrm>
            <a:off x="3275856" y="1936576"/>
            <a:ext cx="5184576" cy="830997"/>
          </a:xfrm>
          <a:prstGeom prst="rect">
            <a:avLst/>
          </a:prstGeom>
          <a:noFill/>
          <a:ln w="9525">
            <a:noFill/>
            <a:miter lim="800000"/>
            <a:headEnd/>
            <a:tailEnd/>
          </a:ln>
        </p:spPr>
        <p:txBody>
          <a:bodyPr wrap="square">
            <a:spAutoFit/>
          </a:bodyPr>
          <a:lstStyle/>
          <a:p>
            <a:pPr algn="l"/>
            <a:r>
              <a:rPr lang="tr-TR" sz="4800" b="1" dirty="0" smtClean="0">
                <a:solidFill>
                  <a:schemeClr val="tx1"/>
                </a:solidFill>
              </a:rPr>
              <a:t>TEŞEKKÜRLER</a:t>
            </a:r>
            <a:endParaRPr lang="tr-TR" sz="4800" b="1" dirty="0">
              <a:solidFill>
                <a:schemeClr val="tx1"/>
              </a:solidFill>
            </a:endParaRPr>
          </a:p>
        </p:txBody>
      </p:sp>
      <p:sp>
        <p:nvSpPr>
          <p:cNvPr id="6" name="Dikdörtgen 5"/>
          <p:cNvSpPr/>
          <p:nvPr/>
        </p:nvSpPr>
        <p:spPr>
          <a:xfrm>
            <a:off x="3131840" y="1268760"/>
            <a:ext cx="46037" cy="38020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7" name="Metin kutusu 9"/>
          <p:cNvSpPr txBox="1">
            <a:spLocks noGrp="1" noChangeArrowheads="1"/>
          </p:cNvSpPr>
          <p:nvPr>
            <p:ph type="subTitle" idx="1"/>
          </p:nvPr>
        </p:nvSpPr>
        <p:spPr bwMode="auto">
          <a:xfrm>
            <a:off x="467544" y="4941168"/>
            <a:ext cx="5826125" cy="2082621"/>
          </a:xfrm>
          <a:prstGeom prst="rect">
            <a:avLst/>
          </a:prstGeom>
          <a:noFill/>
          <a:ln w="9525">
            <a:noFill/>
            <a:miter lim="800000"/>
            <a:headEnd/>
            <a:tailEnd/>
          </a:ln>
        </p:spPr>
        <p:txBody>
          <a:bodyPr>
            <a:spAutoFit/>
          </a:bodyPr>
          <a:lstStyle/>
          <a:p>
            <a:pPr algn="l"/>
            <a:r>
              <a:rPr lang="tr-TR" sz="1600" dirty="0" smtClean="0">
                <a:solidFill>
                  <a:schemeClr val="tx1"/>
                </a:solidFill>
              </a:rPr>
              <a:t>HAZIRLAYAN</a:t>
            </a:r>
            <a:endParaRPr lang="tr-TR" sz="1600" dirty="0">
              <a:solidFill>
                <a:schemeClr val="tx1"/>
              </a:solidFill>
            </a:endParaRPr>
          </a:p>
          <a:p>
            <a:pPr algn="l"/>
            <a:r>
              <a:rPr lang="tr-TR" sz="1600" b="1" dirty="0" smtClean="0">
                <a:solidFill>
                  <a:schemeClr val="tx1"/>
                </a:solidFill>
              </a:rPr>
              <a:t>HAMİDE DEMİRLENDİ</a:t>
            </a:r>
          </a:p>
          <a:p>
            <a:pPr algn="l"/>
            <a:endParaRPr lang="tr-TR" sz="1600" b="1" dirty="0">
              <a:solidFill>
                <a:schemeClr val="tx1"/>
              </a:solidFill>
            </a:endParaRPr>
          </a:p>
          <a:p>
            <a:pPr algn="l"/>
            <a:r>
              <a:rPr lang="tr-TR" sz="2400" b="1" cap="all" dirty="0" smtClean="0">
                <a:ln w="0"/>
                <a:solidFill>
                  <a:schemeClr val="accent1">
                    <a:lumMod val="50000"/>
                  </a:schemeClr>
                </a:solidFill>
                <a:effectLst>
                  <a:reflection blurRad="12700" stA="50000" endPos="50000" dist="5000" dir="5400000" sy="-100000" rotWithShape="0"/>
                </a:effectLst>
              </a:rPr>
              <a:t>               REHBERLİK </a:t>
            </a:r>
            <a:r>
              <a:rPr lang="tr-TR" sz="2400" b="1" cap="all" dirty="0" smtClean="0">
                <a:ln w="0"/>
                <a:solidFill>
                  <a:schemeClr val="accent1">
                    <a:lumMod val="50000"/>
                  </a:schemeClr>
                </a:solidFill>
                <a:effectLst>
                  <a:reflection blurRad="12700" stA="50000" endPos="50000" dist="5000" dir="5400000" sy="-100000" rotWithShape="0"/>
                </a:effectLst>
              </a:rPr>
              <a:t>SERVİSİ</a:t>
            </a:r>
          </a:p>
          <a:p>
            <a:endParaRPr lang="tr-TR" sz="2400" b="1" dirty="0">
              <a:solidFill>
                <a:schemeClr val="tx1"/>
              </a:solidFill>
            </a:endParaRPr>
          </a:p>
        </p:txBody>
      </p:sp>
      <p:pic>
        <p:nvPicPr>
          <p:cNvPr id="8" name="Picture 3" descr="C:\Users\Lenovo\Desktop\Yeni klasör\IMG-20160414-WA0019.jpg"/>
          <p:cNvPicPr>
            <a:picLocks noChangeAspect="1" noChangeArrowheads="1"/>
          </p:cNvPicPr>
          <p:nvPr/>
        </p:nvPicPr>
        <p:blipFill>
          <a:blip r:embed="rId3" cstate="print">
            <a:clrChange>
              <a:clrFrom>
                <a:srgbClr val="FFF1E4"/>
              </a:clrFrom>
              <a:clrTo>
                <a:srgbClr val="FFF1E4">
                  <a:alpha val="0"/>
                </a:srgbClr>
              </a:clrTo>
            </a:clrChange>
            <a:extLst>
              <a:ext uri="{28A0092B-C50C-407E-A947-70E740481C1C}">
                <a14:useLocalDpi xmlns:a14="http://schemas.microsoft.com/office/drawing/2010/main" xmlns="" val="0"/>
              </a:ext>
            </a:extLst>
          </a:blip>
          <a:srcRect/>
          <a:stretch>
            <a:fillRect/>
          </a:stretch>
        </p:blipFill>
        <p:spPr bwMode="auto">
          <a:xfrm>
            <a:off x="3923928" y="2852936"/>
            <a:ext cx="4536504" cy="3820214"/>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tr-TR" dirty="0" smtClean="0"/>
              <a:t>Kaynaklar</a:t>
            </a:r>
            <a:endParaRPr lang="en-US" dirty="0" smtClean="0"/>
          </a:p>
        </p:txBody>
      </p:sp>
      <p:sp>
        <p:nvSpPr>
          <p:cNvPr id="17411" name="Rectangle 3"/>
          <p:cNvSpPr>
            <a:spLocks noGrp="1" noChangeArrowheads="1"/>
          </p:cNvSpPr>
          <p:nvPr>
            <p:ph type="body" idx="1"/>
          </p:nvPr>
        </p:nvSpPr>
        <p:spPr/>
        <p:txBody>
          <a:bodyPr/>
          <a:lstStyle/>
          <a:p>
            <a:pPr eaLnBrk="1" hangingPunct="1">
              <a:buFont typeface="Wingdings" pitchFamily="2" charset="2"/>
              <a:buChar char="Ø"/>
            </a:pPr>
            <a:r>
              <a:rPr lang="tr-TR" sz="1600" dirty="0" smtClean="0">
                <a:solidFill>
                  <a:schemeClr val="accent1">
                    <a:lumMod val="75000"/>
                  </a:schemeClr>
                </a:solidFill>
              </a:rPr>
              <a:t>Aile İçi İletişim ve Sağlıklı İletişim Önerileri, Uzman Psikolog Nurgül Yılmaz</a:t>
            </a:r>
          </a:p>
          <a:p>
            <a:pPr eaLnBrk="1" hangingPunct="1">
              <a:buFont typeface="Wingdings" pitchFamily="2" charset="2"/>
              <a:buChar char="Ø"/>
            </a:pPr>
            <a:r>
              <a:rPr lang="en-US" sz="1400" dirty="0" smtClean="0">
                <a:solidFill>
                  <a:schemeClr val="accent1">
                    <a:lumMod val="75000"/>
                  </a:schemeClr>
                </a:solidFill>
              </a:rPr>
              <a:t>http://209.85.229.132/search?q=cache:SnEfVA4Z-h8J:www.sagmer.hacettepe.edu.tr/ubsportal/dosyalar/Aile%2520ici%2520iletisim%2520ve%2520saglikli%2520iletisim%2520onerileri.doc+Aile+%C4%B0%C3%A7i+%C4%B0leti%C5%9Fim+ve+Sa%C4%9Fl%C4%B1kl%C4%B1+%C4%B0leti%C5%9Fim+%</a:t>
            </a:r>
            <a:r>
              <a:rPr lang="en-US" sz="1400" dirty="0" smtClean="0">
                <a:solidFill>
                  <a:schemeClr val="accent1">
                    <a:lumMod val="75000"/>
                  </a:schemeClr>
                </a:solidFill>
              </a:rPr>
              <a:t>C3%96nerileri&amp;cd=1&amp;hl=tr&amp;ct=clnk&amp;gl=tr</a:t>
            </a:r>
            <a:endParaRPr lang="tr-TR" sz="1400" dirty="0" smtClean="0">
              <a:solidFill>
                <a:schemeClr val="accent1">
                  <a:lumMod val="75000"/>
                </a:schemeClr>
              </a:solidFill>
            </a:endParaRPr>
          </a:p>
          <a:p>
            <a:pPr>
              <a:buFont typeface="Wingdings" pitchFamily="2" charset="2"/>
              <a:buChar char="Ø"/>
            </a:pPr>
            <a:r>
              <a:rPr lang="tr-TR" sz="1400" dirty="0" smtClean="0">
                <a:hlinkClick r:id="rId2"/>
              </a:rPr>
              <a:t>https://slideplayer.biz.tr/slide/4873841</a:t>
            </a:r>
            <a:r>
              <a:rPr lang="tr-TR" sz="1400" dirty="0" smtClean="0">
                <a:hlinkClick r:id="rId2"/>
              </a:rPr>
              <a:t>/</a:t>
            </a:r>
            <a:endParaRPr lang="tr-TR" sz="1400" b="1" dirty="0" smtClean="0"/>
          </a:p>
          <a:p>
            <a:pPr>
              <a:buFont typeface="Wingdings" pitchFamily="2" charset="2"/>
              <a:buChar char="Ø"/>
            </a:pPr>
            <a:r>
              <a:rPr lang="tr-TR" sz="1400" dirty="0" smtClean="0">
                <a:hlinkClick r:id="rId3"/>
              </a:rPr>
              <a:t>https://</a:t>
            </a:r>
            <a:r>
              <a:rPr lang="tr-TR" sz="1400" dirty="0" smtClean="0">
                <a:hlinkClick r:id="rId3"/>
              </a:rPr>
              <a:t>www.aktuelpdr.net/aile-ici-iletisim-sunusu.html</a:t>
            </a:r>
            <a:endParaRPr lang="tr-TR" sz="1400" dirty="0" smtClean="0"/>
          </a:p>
          <a:p>
            <a:pPr>
              <a:buFont typeface="Wingdings" pitchFamily="2" charset="2"/>
              <a:buChar char="Ø"/>
            </a:pPr>
            <a:r>
              <a:rPr lang="tr-TR" sz="1400" dirty="0" smtClean="0">
                <a:hlinkClick r:id="rId4"/>
              </a:rPr>
              <a:t>http://www.</a:t>
            </a:r>
            <a:r>
              <a:rPr lang="tr-TR" sz="1400" dirty="0" err="1" smtClean="0">
                <a:hlinkClick r:id="rId4"/>
              </a:rPr>
              <a:t>ogretmen</a:t>
            </a:r>
            <a:r>
              <a:rPr lang="tr-TR" sz="1400" dirty="0" smtClean="0">
                <a:hlinkClick r:id="rId4"/>
              </a:rPr>
              <a:t>.</a:t>
            </a:r>
            <a:r>
              <a:rPr lang="tr-TR" sz="1400" dirty="0" err="1" smtClean="0">
                <a:hlinkClick r:id="rId4"/>
              </a:rPr>
              <a:t>info</a:t>
            </a:r>
            <a:r>
              <a:rPr lang="tr-TR" sz="1400" dirty="0" smtClean="0">
                <a:hlinkClick r:id="rId4"/>
              </a:rPr>
              <a:t>/sunu-detay.</a:t>
            </a:r>
            <a:r>
              <a:rPr lang="tr-TR" sz="1400" dirty="0" err="1" smtClean="0">
                <a:hlinkClick r:id="rId4"/>
              </a:rPr>
              <a:t>asp</a:t>
            </a:r>
            <a:r>
              <a:rPr lang="tr-TR" sz="1400" dirty="0" smtClean="0">
                <a:hlinkClick r:id="rId4"/>
              </a:rPr>
              <a:t>?</a:t>
            </a:r>
            <a:r>
              <a:rPr lang="tr-TR" sz="1400" dirty="0" err="1" smtClean="0">
                <a:hlinkClick r:id="rId4"/>
              </a:rPr>
              <a:t>id</a:t>
            </a:r>
            <a:r>
              <a:rPr lang="tr-TR" sz="1400" dirty="0" smtClean="0">
                <a:hlinkClick r:id="rId4"/>
              </a:rPr>
              <a:t>=416</a:t>
            </a:r>
            <a:endParaRPr lang="tr-TR" sz="1400" b="1" dirty="0" smtClean="0"/>
          </a:p>
          <a:p>
            <a:pPr eaLnBrk="1" hangingPunct="1"/>
            <a:endParaRPr lang="en-US" sz="1400" dirty="0" smtClean="0"/>
          </a:p>
        </p:txBody>
      </p:sp>
    </p:spTree>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95536" y="260648"/>
            <a:ext cx="8424936" cy="752128"/>
          </a:xfrm>
          <a:solidFill>
            <a:schemeClr val="bg1">
              <a:lumMod val="85000"/>
            </a:schemeClr>
          </a:solidFill>
        </p:spPr>
        <p:txBody>
          <a:bodyPr>
            <a:normAutofit fontScale="90000"/>
          </a:bodyPr>
          <a:lstStyle/>
          <a:p>
            <a:pPr algn="ctr">
              <a:defRPr/>
            </a:pPr>
            <a:r>
              <a:rPr lang="tr-TR" sz="4800" b="1" dirty="0">
                <a:solidFill>
                  <a:schemeClr val="tx1"/>
                </a:solidFill>
              </a:rPr>
              <a:t>İLETİŞİM</a:t>
            </a:r>
          </a:p>
        </p:txBody>
      </p:sp>
      <p:sp>
        <p:nvSpPr>
          <p:cNvPr id="1028" name="Rectangle 3"/>
          <p:cNvSpPr>
            <a:spLocks noGrp="1" noChangeArrowheads="1"/>
          </p:cNvSpPr>
          <p:nvPr>
            <p:ph type="body" sz="half" idx="1"/>
          </p:nvPr>
        </p:nvSpPr>
        <p:spPr>
          <a:xfrm>
            <a:off x="323528" y="4581128"/>
            <a:ext cx="8496944" cy="1525588"/>
          </a:xfrm>
          <a:solidFill>
            <a:schemeClr val="bg1">
              <a:lumMod val="85000"/>
            </a:schemeClr>
          </a:solidFill>
        </p:spPr>
        <p:txBody>
          <a:bodyPr/>
          <a:lstStyle/>
          <a:p>
            <a:pPr>
              <a:buFontTx/>
              <a:buNone/>
            </a:pPr>
            <a:r>
              <a:rPr lang="tr-TR" sz="2800" b="1" u="sng" dirty="0" smtClean="0"/>
              <a:t>İLETİŞİM:</a:t>
            </a:r>
            <a:r>
              <a:rPr lang="tr-TR" sz="2800" b="1" dirty="0" smtClean="0"/>
              <a:t> </a:t>
            </a:r>
            <a:r>
              <a:rPr lang="tr-TR" sz="2800" dirty="0" smtClean="0"/>
              <a:t>İletişim bizim başkalarını anlamamıza,başkalarının da bizi anlamasına yardımcı olan bir süreçtir.</a:t>
            </a:r>
          </a:p>
        </p:txBody>
      </p:sp>
      <p:graphicFrame>
        <p:nvGraphicFramePr>
          <p:cNvPr id="5124" name="Object 4"/>
          <p:cNvGraphicFramePr>
            <a:graphicFrameLocks noGrp="1"/>
          </p:cNvGraphicFramePr>
          <p:nvPr>
            <p:ph sz="half" idx="2"/>
          </p:nvPr>
        </p:nvGraphicFramePr>
        <p:xfrm>
          <a:off x="1524000" y="2590800"/>
          <a:ext cx="4267200" cy="1346200"/>
        </p:xfrm>
        <a:graphic>
          <a:graphicData uri="http://schemas.openxmlformats.org/presentationml/2006/ole">
            <p:oleObj spid="_x0000_s1026" name="Klip" r:id="rId4" imgW="3658496" imgH="1285175" progId="MS_ClipArt_Gallery.2">
              <p:embed/>
            </p:oleObj>
          </a:graphicData>
        </a:graphic>
      </p:graphicFrame>
      <p:sp>
        <p:nvSpPr>
          <p:cNvPr id="5126" name="Rectangle 6"/>
          <p:cNvSpPr>
            <a:spLocks noChangeArrowheads="1"/>
          </p:cNvSpPr>
          <p:nvPr/>
        </p:nvSpPr>
        <p:spPr bwMode="auto">
          <a:xfrm>
            <a:off x="539552" y="1340768"/>
            <a:ext cx="8172450" cy="369888"/>
          </a:xfrm>
          <a:prstGeom prst="rect">
            <a:avLst/>
          </a:prstGeom>
          <a:noFill/>
          <a:ln>
            <a:noFill/>
          </a:ln>
          <a:effectLst/>
          <a:extLst>
            <a:ext uri="{909E8E84-426E-40DD-AFC4-6F175D3DCCD1}"/>
            <a:ext uri="{91240B29-F687-4F45-9708-019B960494DF}"/>
            <a:ext uri="{AF507438-7753-43E0-B8FC-AC1667EBCBE1}"/>
          </a:extLst>
        </p:spPr>
        <p:txBody>
          <a:bodyPr>
            <a:spAutoFit/>
          </a:bodyPr>
          <a:lstStyle/>
          <a:p>
            <a:pPr>
              <a:spcBef>
                <a:spcPct val="20000"/>
              </a:spcBef>
              <a:buClr>
                <a:schemeClr val="hlink"/>
              </a:buClr>
              <a:buSzPct val="75000"/>
              <a:buFont typeface="Wingdings" pitchFamily="2" charset="2"/>
              <a:buNone/>
              <a:defRPr/>
            </a:pPr>
            <a:r>
              <a:rPr lang="tr-TR" u="sng" dirty="0">
                <a:effectLst>
                  <a:outerShdw blurRad="38100" dist="38100" dir="2700000" algn="tl">
                    <a:srgbClr val="FFFFFF"/>
                  </a:outerShdw>
                </a:effectLst>
              </a:rPr>
              <a:t>İLETİŞİM: </a:t>
            </a:r>
            <a:r>
              <a:rPr lang="tr-TR" dirty="0">
                <a:effectLst>
                  <a:outerShdw blurRad="38100" dist="38100" dir="2700000" algn="tl">
                    <a:srgbClr val="FFFFFF"/>
                  </a:outerShdw>
                </a:effectLst>
              </a:rPr>
              <a:t> Anlamları ortak kılma sanatıdır.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after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additive="base">
                                        <p:cTn id="7" dur="500" fill="hold"/>
                                        <p:tgtEl>
                                          <p:spTgt spid="5124"/>
                                        </p:tgtEl>
                                        <p:attrNameLst>
                                          <p:attrName>ppt_x</p:attrName>
                                        </p:attrNameLst>
                                      </p:cBhvr>
                                      <p:tavLst>
                                        <p:tav tm="0">
                                          <p:val>
                                            <p:strVal val="#ppt_x"/>
                                          </p:val>
                                        </p:tav>
                                        <p:tav tm="100000">
                                          <p:val>
                                            <p:strVal val="#ppt_x"/>
                                          </p:val>
                                        </p:tav>
                                      </p:tavLst>
                                    </p:anim>
                                    <p:anim calcmode="lin" valueType="num">
                                      <p:cBhvr additive="base">
                                        <p:cTn id="8" dur="500" fill="hold"/>
                                        <p:tgtEl>
                                          <p:spTgt spid="512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Islık"/>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7" name="Rectangle 15"/>
          <p:cNvSpPr>
            <a:spLocks noGrp="1" noChangeArrowheads="1"/>
          </p:cNvSpPr>
          <p:nvPr>
            <p:ph type="title"/>
          </p:nvPr>
        </p:nvSpPr>
        <p:spPr>
          <a:xfrm>
            <a:off x="228600" y="228600"/>
            <a:ext cx="7477125" cy="1143000"/>
          </a:xfrm>
        </p:spPr>
        <p:txBody>
          <a:bodyPr/>
          <a:lstStyle/>
          <a:p>
            <a:pPr algn="ctr">
              <a:defRPr/>
            </a:pPr>
            <a:r>
              <a:rPr lang="tr-TR" dirty="0">
                <a:solidFill>
                  <a:schemeClr val="tx1"/>
                </a:solidFill>
              </a:rPr>
              <a:t>İLETİŞİM ÇEŞİTLERİ</a:t>
            </a:r>
          </a:p>
        </p:txBody>
      </p:sp>
      <p:sp>
        <p:nvSpPr>
          <p:cNvPr id="2052" name="Rectangle 16"/>
          <p:cNvSpPr>
            <a:spLocks noGrp="1" noChangeArrowheads="1"/>
          </p:cNvSpPr>
          <p:nvPr>
            <p:ph type="body" sz="half" idx="1"/>
          </p:nvPr>
        </p:nvSpPr>
        <p:spPr>
          <a:xfrm>
            <a:off x="899592" y="1412776"/>
            <a:ext cx="3616325" cy="4497388"/>
          </a:xfrm>
        </p:spPr>
        <p:txBody>
          <a:bodyPr/>
          <a:lstStyle/>
          <a:p>
            <a:r>
              <a:rPr lang="tr-TR" dirty="0" smtClean="0"/>
              <a:t>Sözlü iletişim</a:t>
            </a:r>
          </a:p>
          <a:p>
            <a:pPr>
              <a:buFontTx/>
              <a:buNone/>
            </a:pPr>
            <a:r>
              <a:rPr lang="tr-TR" dirty="0" smtClean="0"/>
              <a:t>-Dil </a:t>
            </a:r>
          </a:p>
        </p:txBody>
      </p:sp>
      <p:sp>
        <p:nvSpPr>
          <p:cNvPr id="2053" name="Rectangle 17"/>
          <p:cNvSpPr>
            <a:spLocks noGrp="1" noChangeArrowheads="1"/>
          </p:cNvSpPr>
          <p:nvPr>
            <p:ph type="body" sz="half" idx="2"/>
          </p:nvPr>
        </p:nvSpPr>
        <p:spPr>
          <a:xfrm>
            <a:off x="5004048" y="1700808"/>
            <a:ext cx="3088110" cy="3880773"/>
          </a:xfrm>
        </p:spPr>
        <p:txBody>
          <a:bodyPr/>
          <a:lstStyle/>
          <a:p>
            <a:r>
              <a:rPr lang="tr-TR" dirty="0" smtClean="0"/>
              <a:t>Sözsüz iletişim</a:t>
            </a:r>
          </a:p>
          <a:p>
            <a:pPr>
              <a:buFontTx/>
              <a:buNone/>
            </a:pPr>
            <a:r>
              <a:rPr lang="tr-TR" dirty="0" smtClean="0"/>
              <a:t>   -Mimik</a:t>
            </a:r>
          </a:p>
          <a:p>
            <a:pPr>
              <a:buFontTx/>
              <a:buNone/>
            </a:pPr>
            <a:r>
              <a:rPr lang="tr-TR" dirty="0" smtClean="0"/>
              <a:t>   -Jest</a:t>
            </a:r>
          </a:p>
          <a:p>
            <a:pPr>
              <a:buFontTx/>
              <a:buNone/>
            </a:pPr>
            <a:r>
              <a:rPr lang="tr-TR" dirty="0" smtClean="0"/>
              <a:t>   -Mekan kullanımı</a:t>
            </a:r>
          </a:p>
          <a:p>
            <a:pPr>
              <a:buFontTx/>
              <a:buNone/>
            </a:pPr>
            <a:r>
              <a:rPr lang="tr-TR" dirty="0" smtClean="0"/>
              <a:t>   -Temas</a:t>
            </a:r>
          </a:p>
          <a:p>
            <a:pPr>
              <a:buFontTx/>
              <a:buNone/>
            </a:pPr>
            <a:r>
              <a:rPr lang="tr-TR" dirty="0" smtClean="0"/>
              <a:t>   -Ses tonu</a:t>
            </a:r>
          </a:p>
          <a:p>
            <a:pPr>
              <a:buFontTx/>
              <a:buNone/>
            </a:pPr>
            <a:r>
              <a:rPr lang="tr-TR" dirty="0" smtClean="0"/>
              <a:t>   </a:t>
            </a:r>
          </a:p>
        </p:txBody>
      </p:sp>
      <p:graphicFrame>
        <p:nvGraphicFramePr>
          <p:cNvPr id="18450" name="Object 18"/>
          <p:cNvGraphicFramePr>
            <a:graphicFrameLocks/>
          </p:cNvGraphicFramePr>
          <p:nvPr/>
        </p:nvGraphicFramePr>
        <p:xfrm>
          <a:off x="381000" y="2819400"/>
          <a:ext cx="2362200" cy="2819400"/>
        </p:xfrm>
        <a:graphic>
          <a:graphicData uri="http://schemas.openxmlformats.org/presentationml/2006/ole">
            <p:oleObj spid="_x0000_s2050" name="Klip" r:id="rId4" imgW="3657600" imgH="2431601" progId="MS_ClipArt_Gallery.2">
              <p:embed/>
            </p:oleObj>
          </a:graphicData>
        </a:graphic>
      </p:graphicFrame>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6" fill="hold" nodeType="afterEffect">
                                  <p:stCondLst>
                                    <p:cond delay="0"/>
                                  </p:stCondLst>
                                  <p:childTnLst>
                                    <p:set>
                                      <p:cBhvr>
                                        <p:cTn id="6" dur="1" fill="hold">
                                          <p:stCondLst>
                                            <p:cond delay="0"/>
                                          </p:stCondLst>
                                        </p:cTn>
                                        <p:tgtEl>
                                          <p:spTgt spid="18450"/>
                                        </p:tgtEl>
                                        <p:attrNameLst>
                                          <p:attrName>style.visibility</p:attrName>
                                        </p:attrNameLst>
                                      </p:cBhvr>
                                      <p:to>
                                        <p:strVal val="visible"/>
                                      </p:to>
                                    </p:set>
                                    <p:anim calcmode="lin" valueType="num">
                                      <p:cBhvr additive="base">
                                        <p:cTn id="7" dur="500" fill="hold"/>
                                        <p:tgtEl>
                                          <p:spTgt spid="18450"/>
                                        </p:tgtEl>
                                        <p:attrNameLst>
                                          <p:attrName>ppt_x</p:attrName>
                                        </p:attrNameLst>
                                      </p:cBhvr>
                                      <p:tavLst>
                                        <p:tav tm="0">
                                          <p:val>
                                            <p:strVal val="1+#ppt_w/2"/>
                                          </p:val>
                                        </p:tav>
                                        <p:tav tm="100000">
                                          <p:val>
                                            <p:strVal val="#ppt_x"/>
                                          </p:val>
                                        </p:tav>
                                      </p:tavLst>
                                    </p:anim>
                                    <p:anim calcmode="lin" valueType="num">
                                      <p:cBhvr additive="base">
                                        <p:cTn id="8" dur="500" fill="hold"/>
                                        <p:tgtEl>
                                          <p:spTgt spid="1845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Islık"/>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yagram 5"/>
          <p:cNvGraphicFramePr/>
          <p:nvPr>
            <p:extLst>
              <p:ext uri="{D42A27DB-BD31-4B8C-83A1-F6EECF244321}">
                <p14:modId xmlns:p14="http://schemas.microsoft.com/office/powerpoint/2010/main" xmlns="" val="3148323934"/>
              </p:ext>
            </p:extLst>
          </p:nvPr>
        </p:nvGraphicFramePr>
        <p:xfrm>
          <a:off x="683568" y="476672"/>
          <a:ext cx="6936432" cy="49843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89500749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xmlns="" val="3014591593"/>
              </p:ext>
            </p:extLst>
          </p:nvPr>
        </p:nvGraphicFramePr>
        <p:xfrm>
          <a:off x="0" y="-1"/>
          <a:ext cx="9144000" cy="6858002"/>
        </p:xfrm>
        <a:graphic>
          <a:graphicData uri="http://schemas.openxmlformats.org/drawingml/2006/table">
            <a:tbl>
              <a:tblPr firstRow="1" bandRow="1">
                <a:tableStyleId>{5C22544A-7EE6-4342-B048-85BDC9FD1C3A}</a:tableStyleId>
              </a:tblPr>
              <a:tblGrid>
                <a:gridCol w="4572000"/>
                <a:gridCol w="4572000"/>
              </a:tblGrid>
              <a:tr h="1581262">
                <a:tc>
                  <a:txBody>
                    <a:bodyPr/>
                    <a:lstStyle/>
                    <a:p>
                      <a:pPr algn="ctr"/>
                      <a:endParaRPr lang="tr-TR" sz="4000" dirty="0" smtClean="0">
                        <a:latin typeface="+mn-lt"/>
                      </a:endParaRPr>
                    </a:p>
                    <a:p>
                      <a:pPr algn="ctr"/>
                      <a:r>
                        <a:rPr lang="tr-TR" sz="4800" dirty="0" smtClean="0">
                          <a:latin typeface="+mn-lt"/>
                        </a:rPr>
                        <a:t>SEN</a:t>
                      </a:r>
                      <a:r>
                        <a:rPr lang="tr-TR" sz="4800" baseline="0" dirty="0" smtClean="0">
                          <a:latin typeface="+mn-lt"/>
                        </a:rPr>
                        <a:t> DİLİ</a:t>
                      </a:r>
                      <a:endParaRPr lang="tr-TR" sz="4800" dirty="0">
                        <a:latin typeface="+mn-lt"/>
                      </a:endParaRPr>
                    </a:p>
                  </a:txBody>
                  <a:tcPr/>
                </a:tc>
                <a:tc>
                  <a:txBody>
                    <a:bodyPr/>
                    <a:lstStyle/>
                    <a:p>
                      <a:pPr algn="ctr"/>
                      <a:endParaRPr lang="tr-TR" sz="4000" dirty="0" smtClean="0">
                        <a:latin typeface="+mn-lt"/>
                      </a:endParaRPr>
                    </a:p>
                    <a:p>
                      <a:pPr algn="ctr"/>
                      <a:r>
                        <a:rPr lang="tr-TR" sz="4800" dirty="0" smtClean="0">
                          <a:latin typeface="+mn-lt"/>
                        </a:rPr>
                        <a:t>BEN DİLİ</a:t>
                      </a:r>
                      <a:endParaRPr lang="tr-TR" sz="4800" dirty="0">
                        <a:latin typeface="+mn-lt"/>
                      </a:endParaRPr>
                    </a:p>
                  </a:txBody>
                  <a:tcPr/>
                </a:tc>
              </a:tr>
              <a:tr h="581378">
                <a:tc>
                  <a:txBody>
                    <a:bodyPr/>
                    <a:lstStyle/>
                    <a:p>
                      <a:r>
                        <a:rPr lang="tr-TR" sz="2400" b="0" dirty="0" smtClean="0">
                          <a:latin typeface="+mn-lt"/>
                        </a:rPr>
                        <a:t>Suçlayıcıdır</a:t>
                      </a:r>
                    </a:p>
                  </a:txBody>
                  <a:tcPr/>
                </a:tc>
                <a:tc>
                  <a:txBody>
                    <a:bodyPr/>
                    <a:lstStyle/>
                    <a:p>
                      <a:r>
                        <a:rPr lang="tr-TR" sz="2400" b="0" dirty="0" smtClean="0">
                          <a:latin typeface="+mn-lt"/>
                        </a:rPr>
                        <a:t>Duyguları ifade eder</a:t>
                      </a:r>
                      <a:endParaRPr lang="tr-TR" sz="2400" b="0" dirty="0">
                        <a:latin typeface="+mn-lt"/>
                      </a:endParaRPr>
                    </a:p>
                  </a:txBody>
                  <a:tcPr/>
                </a:tc>
              </a:tr>
              <a:tr h="581378">
                <a:tc>
                  <a:txBody>
                    <a:bodyPr/>
                    <a:lstStyle/>
                    <a:p>
                      <a:r>
                        <a:rPr lang="tr-TR" sz="2400" b="0" dirty="0" smtClean="0">
                          <a:latin typeface="+mn-lt"/>
                        </a:rPr>
                        <a:t>Kişiliğe yöneliktir</a:t>
                      </a:r>
                      <a:endParaRPr lang="tr-TR" sz="2400" b="0" dirty="0">
                        <a:latin typeface="+mn-lt"/>
                      </a:endParaRPr>
                    </a:p>
                  </a:txBody>
                  <a:tcPr/>
                </a:tc>
                <a:tc>
                  <a:txBody>
                    <a:bodyPr/>
                    <a:lstStyle/>
                    <a:p>
                      <a:r>
                        <a:rPr lang="tr-TR" sz="2400" b="0" dirty="0" smtClean="0">
                          <a:latin typeface="+mn-lt"/>
                        </a:rPr>
                        <a:t>Davranışa yöneliktir</a:t>
                      </a:r>
                      <a:endParaRPr lang="tr-TR" sz="2400" b="0" dirty="0">
                        <a:latin typeface="+mn-lt"/>
                      </a:endParaRPr>
                    </a:p>
                  </a:txBody>
                  <a:tcPr/>
                </a:tc>
              </a:tr>
              <a:tr h="581378">
                <a:tc>
                  <a:txBody>
                    <a:bodyPr/>
                    <a:lstStyle/>
                    <a:p>
                      <a:r>
                        <a:rPr lang="tr-TR" sz="2400" b="0" dirty="0" smtClean="0">
                          <a:latin typeface="+mn-lt"/>
                        </a:rPr>
                        <a:t>Sağlıklı iletişimi engeller</a:t>
                      </a:r>
                      <a:endParaRPr lang="tr-TR" sz="2400" b="0" dirty="0">
                        <a:latin typeface="+mn-lt"/>
                      </a:endParaRPr>
                    </a:p>
                  </a:txBody>
                  <a:tcPr/>
                </a:tc>
                <a:tc>
                  <a:txBody>
                    <a:bodyPr/>
                    <a:lstStyle/>
                    <a:p>
                      <a:r>
                        <a:rPr lang="tr-TR" sz="2400" b="0" dirty="0" smtClean="0">
                          <a:latin typeface="+mn-lt"/>
                        </a:rPr>
                        <a:t>Sağlıklı</a:t>
                      </a:r>
                      <a:r>
                        <a:rPr lang="tr-TR" sz="2400" b="0" baseline="0" dirty="0" smtClean="0">
                          <a:latin typeface="+mn-lt"/>
                        </a:rPr>
                        <a:t> i</a:t>
                      </a:r>
                      <a:r>
                        <a:rPr lang="tr-TR" sz="2400" b="0" dirty="0" smtClean="0">
                          <a:latin typeface="+mn-lt"/>
                        </a:rPr>
                        <a:t>letişimi destekler</a:t>
                      </a:r>
                      <a:endParaRPr lang="tr-TR" sz="2400" b="0" dirty="0">
                        <a:latin typeface="+mn-lt"/>
                      </a:endParaRPr>
                    </a:p>
                  </a:txBody>
                  <a:tcPr/>
                </a:tc>
              </a:tr>
              <a:tr h="1312111">
                <a:tc>
                  <a:txBody>
                    <a:bodyPr/>
                    <a:lstStyle/>
                    <a:p>
                      <a:r>
                        <a:rPr lang="tr-TR" sz="2400" b="0" dirty="0" smtClean="0">
                          <a:latin typeface="+mn-lt"/>
                        </a:rPr>
                        <a:t>Eve</a:t>
                      </a:r>
                      <a:r>
                        <a:rPr lang="tr-TR" sz="2400" b="0" baseline="0" dirty="0" smtClean="0">
                          <a:latin typeface="+mn-lt"/>
                        </a:rPr>
                        <a:t> vaktinde gelmediğin gibi haber de vermiyorsun</a:t>
                      </a:r>
                      <a:endParaRPr lang="tr-TR" sz="2400" b="0" dirty="0" smtClean="0">
                        <a:latin typeface="+mn-lt"/>
                      </a:endParaRPr>
                    </a:p>
                  </a:txBody>
                  <a:tcPr/>
                </a:tc>
                <a:tc>
                  <a:txBody>
                    <a:bodyPr/>
                    <a:lstStyle/>
                    <a:p>
                      <a:r>
                        <a:rPr lang="tr-TR" sz="2400" b="0" kern="1200" dirty="0" smtClean="0">
                          <a:solidFill>
                            <a:schemeClr val="dk1"/>
                          </a:solidFill>
                          <a:effectLst/>
                          <a:latin typeface="+mn-lt"/>
                          <a:ea typeface="+mn-ea"/>
                          <a:cs typeface="+mn-cs"/>
                        </a:rPr>
                        <a:t>Eve vaktinde gelmediğinde ve geciktiğinde haber vermediğin zaman endişeleniyorum.</a:t>
                      </a:r>
                      <a:endParaRPr lang="tr-TR" sz="2400" b="0" dirty="0">
                        <a:latin typeface="+mn-lt"/>
                      </a:endParaRPr>
                    </a:p>
                  </a:txBody>
                  <a:tcPr/>
                </a:tc>
              </a:tr>
              <a:tr h="1312111">
                <a:tc>
                  <a:txBody>
                    <a:bodyPr/>
                    <a:lstStyle/>
                    <a:p>
                      <a:pPr lvl="0"/>
                      <a:r>
                        <a:rPr lang="tr-TR" sz="2400" b="0" kern="1200" dirty="0" smtClean="0">
                          <a:solidFill>
                            <a:schemeClr val="dk1"/>
                          </a:solidFill>
                          <a:effectLst/>
                          <a:latin typeface="+mn-lt"/>
                          <a:ea typeface="+mn-ea"/>
                          <a:cs typeface="+mn-cs"/>
                        </a:rPr>
                        <a:t>Her zaman sözümü kesiyorsun</a:t>
                      </a:r>
                      <a:endParaRPr lang="tr-TR" sz="2400" b="0" kern="1200" dirty="0">
                        <a:solidFill>
                          <a:schemeClr val="dk1"/>
                        </a:solidFill>
                        <a:effectLst/>
                        <a:latin typeface="+mn-lt"/>
                        <a:ea typeface="+mn-ea"/>
                        <a:cs typeface="+mn-cs"/>
                      </a:endParaRPr>
                    </a:p>
                  </a:txBody>
                  <a:tcPr/>
                </a:tc>
                <a:tc>
                  <a:txBody>
                    <a:bodyPr/>
                    <a:lstStyle/>
                    <a:p>
                      <a:r>
                        <a:rPr lang="tr-TR" sz="2400" b="0" kern="1200" dirty="0" smtClean="0">
                          <a:solidFill>
                            <a:schemeClr val="dk1"/>
                          </a:solidFill>
                          <a:effectLst/>
                          <a:latin typeface="+mn-lt"/>
                          <a:ea typeface="+mn-ea"/>
                          <a:cs typeface="+mn-cs"/>
                        </a:rPr>
                        <a:t>Bir şeyi söylemeye başlayıp da sonunu getiremediğim zaman çok rahatsız oluyorum. </a:t>
                      </a:r>
                      <a:endParaRPr lang="tr-TR" sz="2400" b="0" kern="1200" dirty="0">
                        <a:solidFill>
                          <a:schemeClr val="dk1"/>
                        </a:solidFill>
                        <a:effectLst/>
                        <a:latin typeface="+mn-lt"/>
                        <a:ea typeface="+mn-ea"/>
                        <a:cs typeface="+mn-cs"/>
                      </a:endParaRPr>
                    </a:p>
                  </a:txBody>
                  <a:tcPr/>
                </a:tc>
              </a:tr>
              <a:tr h="908384">
                <a:tc>
                  <a:txBody>
                    <a:bodyPr/>
                    <a:lstStyle/>
                    <a:p>
                      <a:r>
                        <a:rPr lang="tr-TR" sz="2400" b="0" kern="1200" dirty="0" smtClean="0">
                          <a:solidFill>
                            <a:schemeClr val="dk1"/>
                          </a:solidFill>
                          <a:effectLst/>
                          <a:latin typeface="+mn-lt"/>
                          <a:ea typeface="+mn-ea"/>
                          <a:cs typeface="+mn-cs"/>
                        </a:rPr>
                        <a:t>Kapıyı her zaman açık bırakıyorsun</a:t>
                      </a:r>
                      <a:endParaRPr lang="tr-TR" sz="2400" b="0" dirty="0">
                        <a:latin typeface="+mn-lt"/>
                      </a:endParaRPr>
                    </a:p>
                  </a:txBody>
                  <a:tcPr/>
                </a:tc>
                <a:tc>
                  <a:txBody>
                    <a:bodyPr/>
                    <a:lstStyle/>
                    <a:p>
                      <a:r>
                        <a:rPr lang="tr-TR" sz="2400" b="0" kern="1200" dirty="0" smtClean="0">
                          <a:solidFill>
                            <a:schemeClr val="dk1"/>
                          </a:solidFill>
                          <a:effectLst/>
                          <a:latin typeface="+mn-lt"/>
                          <a:ea typeface="+mn-ea"/>
                          <a:cs typeface="+mn-cs"/>
                        </a:rPr>
                        <a:t>Kapının açık olması beni rahatsız ediyor. </a:t>
                      </a:r>
                      <a:endParaRPr lang="tr-TR" sz="2400" b="0" kern="1200" dirty="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xmlns="" val="3769606019"/>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8229600" cy="1143000"/>
          </a:xfrm>
        </p:spPr>
        <p:txBody>
          <a:bodyPr>
            <a:noAutofit/>
          </a:bodyPr>
          <a:lstStyle/>
          <a:p>
            <a:pPr algn="ctr"/>
            <a:r>
              <a:rPr lang="tr-TR" b="1" dirty="0" smtClean="0">
                <a:solidFill>
                  <a:srgbClr val="CC0066"/>
                </a:solidFill>
                <a:latin typeface="Comic Sans MS" pitchFamily="66" charset="0"/>
              </a:rPr>
              <a:t/>
            </a:r>
            <a:br>
              <a:rPr lang="tr-TR" b="1" dirty="0" smtClean="0">
                <a:solidFill>
                  <a:srgbClr val="CC0066"/>
                </a:solidFill>
                <a:latin typeface="Comic Sans MS" pitchFamily="66" charset="0"/>
              </a:rPr>
            </a:br>
            <a:r>
              <a:rPr lang="tr-TR" dirty="0" smtClean="0">
                <a:solidFill>
                  <a:srgbClr val="CC0066"/>
                </a:solidFill>
              </a:rPr>
              <a:t>Etkin Dinleme</a:t>
            </a:r>
            <a:endParaRPr lang="tr-TR" dirty="0">
              <a:solidFill>
                <a:srgbClr val="CC0066"/>
              </a:solidFill>
            </a:endParaRPr>
          </a:p>
        </p:txBody>
      </p:sp>
      <p:sp>
        <p:nvSpPr>
          <p:cNvPr id="3" name="İçerik Yer Tutucusu 2"/>
          <p:cNvSpPr>
            <a:spLocks noGrp="1"/>
          </p:cNvSpPr>
          <p:nvPr>
            <p:ph idx="1"/>
          </p:nvPr>
        </p:nvSpPr>
        <p:spPr>
          <a:xfrm>
            <a:off x="457200" y="1340768"/>
            <a:ext cx="8229600" cy="4785395"/>
          </a:xfrm>
        </p:spPr>
        <p:txBody>
          <a:bodyPr/>
          <a:lstStyle/>
          <a:p>
            <a:pPr marL="0" indent="0" algn="ctr">
              <a:buNone/>
            </a:pPr>
            <a:endParaRPr lang="tr-TR" sz="2200" dirty="0" smtClean="0"/>
          </a:p>
          <a:p>
            <a:pPr marL="0" indent="0" algn="ctr">
              <a:buNone/>
            </a:pPr>
            <a:r>
              <a:rPr lang="tr-TR" sz="2200" dirty="0" smtClean="0"/>
              <a:t>Çoğu </a:t>
            </a:r>
            <a:r>
              <a:rPr lang="tr-TR" sz="2200" dirty="0"/>
              <a:t>kimse aslında kendileriyle konuşacak birilerini değil onları dinleyecek birilerini ister. </a:t>
            </a:r>
            <a:endParaRPr lang="tr-TR" sz="2200" dirty="0" smtClean="0"/>
          </a:p>
          <a:p>
            <a:pPr marL="0" indent="0">
              <a:buNone/>
            </a:pPr>
            <a:endParaRPr lang="tr-TR" dirty="0"/>
          </a:p>
        </p:txBody>
      </p:sp>
      <p:pic>
        <p:nvPicPr>
          <p:cNvPr id="3074" name="Picture 2" descr="C:\Users\Lenovo\Desktop\240_F_99545672_bvQCSztmnMxKvFaxR1LDd2w8uwWMqVVI.jpg"/>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5364088" y="2852936"/>
            <a:ext cx="3384376" cy="3423474"/>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5" name="İçerik Yer Tutucusu 1"/>
          <p:cNvGraphicFramePr>
            <a:graphicFrameLocks/>
          </p:cNvGraphicFramePr>
          <p:nvPr>
            <p:extLst>
              <p:ext uri="{D42A27DB-BD31-4B8C-83A1-F6EECF244321}">
                <p14:modId xmlns:p14="http://schemas.microsoft.com/office/powerpoint/2010/main" xmlns="" val="1973862364"/>
              </p:ext>
            </p:extLst>
          </p:nvPr>
        </p:nvGraphicFramePr>
        <p:xfrm>
          <a:off x="251520" y="2636912"/>
          <a:ext cx="4906888" cy="39212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4038460302"/>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260648"/>
            <a:ext cx="8229600" cy="6048672"/>
          </a:xfrm>
        </p:spPr>
        <p:txBody>
          <a:bodyPr>
            <a:normAutofit lnSpcReduction="10000"/>
          </a:bodyPr>
          <a:lstStyle/>
          <a:p>
            <a:pPr marL="0" indent="0" algn="ctr">
              <a:buNone/>
            </a:pPr>
            <a:r>
              <a:rPr lang="tr-TR" dirty="0" smtClean="0">
                <a:solidFill>
                  <a:srgbClr val="CC3300"/>
                </a:solidFill>
              </a:rPr>
              <a:t>	</a:t>
            </a:r>
            <a:endParaRPr lang="tr-TR" sz="3000" b="1" dirty="0">
              <a:solidFill>
                <a:srgbClr val="CC3300"/>
              </a:solidFill>
            </a:endParaRPr>
          </a:p>
          <a:p>
            <a:pPr marL="0" indent="0" algn="ctr">
              <a:buNone/>
            </a:pPr>
            <a:r>
              <a:rPr lang="tr-TR" sz="3200" b="1" dirty="0" smtClean="0">
                <a:solidFill>
                  <a:srgbClr val="CC3300"/>
                </a:solidFill>
              </a:rPr>
              <a:t>İyi Bir Dinleyici Olmak İçin</a:t>
            </a:r>
            <a:endParaRPr lang="tr-TR" sz="3200" b="1" dirty="0">
              <a:solidFill>
                <a:srgbClr val="CC3300"/>
              </a:solidFill>
            </a:endParaRPr>
          </a:p>
          <a:p>
            <a:pPr marL="0" indent="0">
              <a:buFont typeface="Wingdings" pitchFamily="2" charset="2"/>
              <a:buChar char="v"/>
            </a:pPr>
            <a:r>
              <a:rPr lang="tr-TR" sz="2200" dirty="0" smtClean="0">
                <a:solidFill>
                  <a:schemeClr val="tx1"/>
                </a:solidFill>
              </a:rPr>
              <a:t>Dinlerken bedensel dinleme durumuna girin ve dikkatlice dinleyin</a:t>
            </a:r>
          </a:p>
          <a:p>
            <a:pPr marL="0" indent="0">
              <a:buFont typeface="Wingdings" pitchFamily="2" charset="2"/>
              <a:buChar char="v"/>
            </a:pPr>
            <a:endParaRPr lang="tr-TR" sz="2200" dirty="0" smtClean="0">
              <a:solidFill>
                <a:schemeClr val="tx1"/>
              </a:solidFill>
            </a:endParaRPr>
          </a:p>
          <a:p>
            <a:pPr marL="0" indent="0">
              <a:buFont typeface="Wingdings" pitchFamily="2" charset="2"/>
              <a:buChar char="v"/>
            </a:pPr>
            <a:r>
              <a:rPr lang="tr-TR" sz="2200" dirty="0" err="1" smtClean="0">
                <a:solidFill>
                  <a:schemeClr val="tx1"/>
                </a:solidFill>
              </a:rPr>
              <a:t>Hmmm</a:t>
            </a:r>
            <a:r>
              <a:rPr lang="tr-TR" sz="2200" dirty="0" smtClean="0">
                <a:solidFill>
                  <a:schemeClr val="tx1"/>
                </a:solidFill>
              </a:rPr>
              <a:t>  Evet gibi kelimelerle konuşulanı takip ettiğinizi belirtin</a:t>
            </a:r>
          </a:p>
          <a:p>
            <a:pPr marL="0" indent="0">
              <a:buFont typeface="Wingdings" pitchFamily="2" charset="2"/>
              <a:buChar char="v"/>
            </a:pPr>
            <a:endParaRPr lang="tr-TR" sz="2200" dirty="0" smtClean="0">
              <a:solidFill>
                <a:schemeClr val="tx1"/>
              </a:solidFill>
            </a:endParaRPr>
          </a:p>
          <a:p>
            <a:pPr marL="0" indent="0">
              <a:buFont typeface="Wingdings" pitchFamily="2" charset="2"/>
              <a:buChar char="v"/>
            </a:pPr>
            <a:r>
              <a:rPr lang="tr-TR" sz="2200" dirty="0" smtClean="0">
                <a:solidFill>
                  <a:schemeClr val="tx1"/>
                </a:solidFill>
              </a:rPr>
              <a:t>Söylenenleri duyduğunuzu belirtin (Tekrar, Empati)</a:t>
            </a:r>
          </a:p>
          <a:p>
            <a:pPr marL="0" indent="0">
              <a:buFont typeface="Wingdings" pitchFamily="2" charset="2"/>
              <a:buChar char="v"/>
            </a:pPr>
            <a:endParaRPr lang="tr-TR" sz="2200" dirty="0" smtClean="0">
              <a:solidFill>
                <a:schemeClr val="tx1"/>
              </a:solidFill>
            </a:endParaRPr>
          </a:p>
          <a:p>
            <a:pPr marL="0" indent="0">
              <a:buFont typeface="Wingdings" pitchFamily="2" charset="2"/>
              <a:buChar char="v"/>
            </a:pPr>
            <a:r>
              <a:rPr lang="tr-TR" sz="2200" dirty="0" smtClean="0">
                <a:solidFill>
                  <a:schemeClr val="tx1"/>
                </a:solidFill>
              </a:rPr>
              <a:t>Konuşanın duygularını isimlendirin</a:t>
            </a:r>
          </a:p>
          <a:p>
            <a:pPr marL="0" indent="0">
              <a:buFont typeface="Wingdings" pitchFamily="2" charset="2"/>
              <a:buChar char="v"/>
            </a:pPr>
            <a:endParaRPr lang="tr-TR" sz="2200" dirty="0" smtClean="0">
              <a:solidFill>
                <a:schemeClr val="tx1"/>
              </a:solidFill>
            </a:endParaRPr>
          </a:p>
          <a:p>
            <a:pPr marL="0" indent="0">
              <a:buFont typeface="Wingdings" pitchFamily="2" charset="2"/>
              <a:buChar char="v"/>
            </a:pPr>
            <a:r>
              <a:rPr lang="tr-TR" sz="2200" dirty="0" smtClean="0">
                <a:solidFill>
                  <a:schemeClr val="tx1"/>
                </a:solidFill>
              </a:rPr>
              <a:t>Soruna hemen çözüm getirmeyin. «Ne yapmayı düşünüyorsun? Diyerek çocuktan ilk çözümü bekleyin.</a:t>
            </a:r>
            <a:endParaRPr lang="tr-TR" sz="2200" dirty="0">
              <a:solidFill>
                <a:schemeClr val="tx1"/>
              </a:solidFill>
            </a:endParaRPr>
          </a:p>
        </p:txBody>
      </p:sp>
    </p:spTree>
    <p:extLst>
      <p:ext uri="{BB962C8B-B14F-4D97-AF65-F5344CB8AC3E}">
        <p14:creationId xmlns:p14="http://schemas.microsoft.com/office/powerpoint/2010/main" xmlns="" val="3560936186"/>
      </p:ext>
    </p:extLst>
  </p:cSld>
  <p:clrMapOvr>
    <a:masterClrMapping/>
  </p:clrMapOvr>
  <mc:AlternateContent xmlns:mc="http://schemas.openxmlformats.org/markup-compatibility/2006">
    <mc:Choice xmlns:p14="http://schemas.microsoft.com/office/powerpoint/2010/main" xmlns=""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548680"/>
            <a:ext cx="7992888" cy="868958"/>
          </a:xfrm>
        </p:spPr>
        <p:txBody>
          <a:bodyPr>
            <a:normAutofit/>
          </a:bodyPr>
          <a:lstStyle/>
          <a:p>
            <a:r>
              <a:rPr lang="tr-TR" sz="4000" b="1" cap="none" dirty="0" smtClean="0">
                <a:ln w="10541" cmpd="sng">
                  <a:solidFill>
                    <a:schemeClr val="accent1">
                      <a:shade val="88000"/>
                      <a:satMod val="110000"/>
                    </a:schemeClr>
                  </a:solidFill>
                  <a:prstDash val="solid"/>
                </a:ln>
                <a:solidFill>
                  <a:schemeClr val="tx1"/>
                </a:solidFill>
                <a:cs typeface="Times New Roman" pitchFamily="18" charset="0"/>
              </a:rPr>
              <a:t>İLETİŞİM ENGELLERİ NELERDİR?</a:t>
            </a:r>
            <a:endParaRPr lang="tr-TR" sz="4000" b="1" cap="none" dirty="0">
              <a:ln w="10541" cmpd="sng">
                <a:solidFill>
                  <a:schemeClr val="accent1">
                    <a:shade val="88000"/>
                    <a:satMod val="110000"/>
                  </a:schemeClr>
                </a:solidFill>
                <a:prstDash val="solid"/>
              </a:ln>
              <a:solidFill>
                <a:schemeClr val="tx1"/>
              </a:solidFill>
              <a:cs typeface="Times New Roman" pitchFamily="18" charset="0"/>
            </a:endParaRPr>
          </a:p>
        </p:txBody>
      </p:sp>
      <p:sp>
        <p:nvSpPr>
          <p:cNvPr id="3" name="2 İçerik Yer Tutucusu"/>
          <p:cNvSpPr>
            <a:spLocks noGrp="1"/>
          </p:cNvSpPr>
          <p:nvPr>
            <p:ph sz="quarter" idx="1"/>
          </p:nvPr>
        </p:nvSpPr>
        <p:spPr>
          <a:xfrm>
            <a:off x="457200" y="1600200"/>
            <a:ext cx="5698976" cy="4873752"/>
          </a:xfrm>
        </p:spPr>
        <p:txBody>
          <a:bodyPr>
            <a:normAutofit/>
          </a:bodyPr>
          <a:lstStyle/>
          <a:p>
            <a:pPr lvl="0">
              <a:buNone/>
            </a:pPr>
            <a:r>
              <a:rPr lang="tr-TR" b="1" dirty="0" smtClean="0">
                <a:solidFill>
                  <a:srgbClr val="00B050"/>
                </a:solidFill>
              </a:rPr>
              <a:t>SIKLIKLA EMİR CÜMLELERİ KURMAK</a:t>
            </a:r>
          </a:p>
          <a:p>
            <a:pPr>
              <a:buNone/>
            </a:pPr>
            <a:r>
              <a:rPr lang="tr-TR" dirty="0" smtClean="0"/>
              <a:t>   Yaşantımızı gözden geçirerek kurduğumuz emir cümlelerini yakalamaya çalışalım. “Kalk, yüzünü yıka, sütünü bitir, dişlerini fırçala, ağzın doluyken konuşma, ödevini bitir, televizyonu kapat, büyüklerinle konuşurken sesini yükseltme, öğretmenini dinle…….” gibi uzayan emir sözcüklerini yakalamamız zor olmayacaktır. Çocuklarımızın kendisi için gerekli olanı düşünmesine ve bulmasına yardımcı olmalıyız.</a:t>
            </a:r>
          </a:p>
          <a:p>
            <a:pPr lvl="0">
              <a:buNone/>
            </a:pPr>
            <a:endParaRPr lang="tr-TR" dirty="0" smtClean="0">
              <a:solidFill>
                <a:srgbClr val="00B050"/>
              </a:solidFill>
            </a:endParaRPr>
          </a:p>
          <a:p>
            <a:pPr>
              <a:buNone/>
            </a:pPr>
            <a:endParaRPr lang="tr-TR" dirty="0"/>
          </a:p>
        </p:txBody>
      </p:sp>
      <p:sp>
        <p:nvSpPr>
          <p:cNvPr id="24578" name="AutoShape 2" descr="http://www.annenotlari.com/uyeklasor/busra/phnjjht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4580" name="AutoShape 4" descr="http://www.annenotlari.com/uyeklasor/busra/phnjjhta.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4582" name="Picture 6" descr="http://www.bebekolay.com/wp-content/uploads/2014/06/New-Picture.png"/>
          <p:cNvPicPr>
            <a:picLocks noChangeAspect="1" noChangeArrowheads="1"/>
          </p:cNvPicPr>
          <p:nvPr/>
        </p:nvPicPr>
        <p:blipFill>
          <a:blip r:embed="rId2" cstate="print"/>
          <a:srcRect/>
          <a:stretch>
            <a:fillRect/>
          </a:stretch>
        </p:blipFill>
        <p:spPr bwMode="auto">
          <a:xfrm>
            <a:off x="6012160" y="1844824"/>
            <a:ext cx="2295525" cy="3960440"/>
          </a:xfrm>
          <a:prstGeom prst="rect">
            <a:avLst/>
          </a:prstGeom>
          <a:noFill/>
        </p:spPr>
      </p:pic>
      <p:pic>
        <p:nvPicPr>
          <p:cNvPr id="7" name="Picture 2" descr="C:\Users\vin7\Desktop\kurum-ici-iletisimsizlik.gif"/>
          <p:cNvPicPr>
            <a:picLocks noChangeAspect="1" noChangeArrowheads="1"/>
          </p:cNvPicPr>
          <p:nvPr/>
        </p:nvPicPr>
        <p:blipFill>
          <a:blip r:embed="rId3" cstate="print"/>
          <a:srcRect/>
          <a:stretch>
            <a:fillRect/>
          </a:stretch>
        </p:blipFill>
        <p:spPr bwMode="auto">
          <a:xfrm>
            <a:off x="827584" y="4437112"/>
            <a:ext cx="5143500" cy="2282007"/>
          </a:xfrm>
          <a:prstGeom prst="rect">
            <a:avLst/>
          </a:prstGeom>
          <a:noFill/>
          <a:ln w="9525">
            <a:noFill/>
            <a:miter lim="800000"/>
            <a:headEnd/>
            <a:tailEnd/>
          </a:ln>
        </p:spPr>
      </p:pic>
    </p:spTree>
  </p:cSld>
  <p:clrMapOvr>
    <a:masterClrMapping/>
  </p:clrMapOvr>
  <p:transition spd="slow">
    <p:blinds dir="vert"/>
  </p:transition>
</p:sld>
</file>

<file path=ppt/theme/theme1.xml><?xml version="1.0" encoding="utf-8"?>
<a:theme xmlns:a="http://schemas.openxmlformats.org/drawingml/2006/main" name="Kristal">
  <a:themeElements>
    <a:clrScheme name="Özel 1">
      <a:dk1>
        <a:sysClr val="windowText" lastClr="000000"/>
      </a:dk1>
      <a:lt1>
        <a:sysClr val="window" lastClr="FFFFFF"/>
      </a:lt1>
      <a:dk2>
        <a:srgbClr val="44546A"/>
      </a:dk2>
      <a:lt2>
        <a:srgbClr val="E7E6E6"/>
      </a:lt2>
      <a:accent1>
        <a:srgbClr val="5B9BD5"/>
      </a:accent1>
      <a:accent2>
        <a:srgbClr val="ED7D31"/>
      </a:accent2>
      <a:accent3>
        <a:srgbClr val="4A2739"/>
      </a:accent3>
      <a:accent4>
        <a:srgbClr val="FFC000"/>
      </a:accent4>
      <a:accent5>
        <a:srgbClr val="4472C4"/>
      </a:accent5>
      <a:accent6>
        <a:srgbClr val="70AD47"/>
      </a:accent6>
      <a:hlink>
        <a:srgbClr val="0563C1"/>
      </a:hlink>
      <a:folHlink>
        <a:srgbClr val="954F72"/>
      </a:folHlink>
    </a:clrScheme>
    <a:fontScheme name="Kristal">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1711</TotalTime>
  <Words>1788</Words>
  <Application>Microsoft Office PowerPoint</Application>
  <PresentationFormat>Ekran Gösterisi (4:3)</PresentationFormat>
  <Paragraphs>210</Paragraphs>
  <Slides>27</Slides>
  <Notes>1</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27</vt:i4>
      </vt:variant>
    </vt:vector>
  </HeadingPairs>
  <TitlesOfParts>
    <vt:vector size="29" baseType="lpstr">
      <vt:lpstr>Kristal</vt:lpstr>
      <vt:lpstr>Klip</vt:lpstr>
      <vt:lpstr>SUNUM KIRIKKALE REHBERLİK VE ARAŞTIRMA MERKEZİ</vt:lpstr>
      <vt:lpstr>Slayt 2</vt:lpstr>
      <vt:lpstr>İLETİŞİM</vt:lpstr>
      <vt:lpstr>İLETİŞİM ÇEŞİTLERİ</vt:lpstr>
      <vt:lpstr>Slayt 5</vt:lpstr>
      <vt:lpstr>Slayt 6</vt:lpstr>
      <vt:lpstr> Etkin Dinleme</vt:lpstr>
      <vt:lpstr>Slayt 8</vt:lpstr>
      <vt:lpstr>İLETİŞİM ENGELLERİ NELERDİR?</vt:lpstr>
      <vt:lpstr>Slayt 10</vt:lpstr>
      <vt:lpstr>Slayt 11</vt:lpstr>
      <vt:lpstr>  AİLENİN TEMEL GEREKSİNİMLERİ NELERDİR?     </vt:lpstr>
      <vt:lpstr>Slayt 13</vt:lpstr>
      <vt:lpstr>Slayt 14</vt:lpstr>
      <vt:lpstr>Slayt 15</vt:lpstr>
      <vt:lpstr>AİLE İÇİ İLETİŞİM NEDEN ÖNEMLİDİR</vt:lpstr>
      <vt:lpstr>AİLELERİN ETKİLİ BİR İLETİŞİM KURMAK İÇİN NE YEPMASI GEREKİR? </vt:lpstr>
      <vt:lpstr>Çocuğunu Kabul Edebilmek</vt:lpstr>
      <vt:lpstr> Peki Kurallar nasıl olmalı? </vt:lpstr>
      <vt:lpstr> Olumsuz davranışları değiştirmek için </vt:lpstr>
      <vt:lpstr>Disiplinde Özdenetim Sağlamak İçin</vt:lpstr>
      <vt:lpstr>Ödül</vt:lpstr>
      <vt:lpstr>Dayak Neden İşe Yaramaz?</vt:lpstr>
      <vt:lpstr>    ÖNERİLER </vt:lpstr>
      <vt:lpstr>Slayt 25</vt:lpstr>
      <vt:lpstr>TEŞEKKÜRLER</vt:lpstr>
      <vt:lpstr>Kaynaklar</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ETKİLİ ANNE-BABA</dc:title>
  <dc:creator>$€YmA</dc:creator>
  <cp:lastModifiedBy>HAMİDE</cp:lastModifiedBy>
  <cp:revision>172</cp:revision>
  <cp:lastPrinted>2017-12-29T06:05:01Z</cp:lastPrinted>
  <dcterms:created xsi:type="dcterms:W3CDTF">2016-04-08T10:53:05Z</dcterms:created>
  <dcterms:modified xsi:type="dcterms:W3CDTF">2020-09-24T08:09:46Z</dcterms:modified>
</cp:coreProperties>
</file>