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6" r:id="rId3"/>
    <p:sldId id="277" r:id="rId4"/>
    <p:sldId id="278" r:id="rId5"/>
    <p:sldId id="280" r:id="rId6"/>
    <p:sldId id="281" r:id="rId7"/>
    <p:sldId id="257" r:id="rId8"/>
    <p:sldId id="282" r:id="rId9"/>
    <p:sldId id="279" r:id="rId10"/>
    <p:sldId id="258" r:id="rId11"/>
    <p:sldId id="259" r:id="rId12"/>
    <p:sldId id="260" r:id="rId13"/>
    <p:sldId id="261" r:id="rId14"/>
    <p:sldId id="283" r:id="rId15"/>
    <p:sldId id="284" r:id="rId16"/>
    <p:sldId id="285" r:id="rId17"/>
    <p:sldId id="319" r:id="rId18"/>
    <p:sldId id="262" r:id="rId19"/>
    <p:sldId id="287" r:id="rId20"/>
    <p:sldId id="288" r:id="rId21"/>
    <p:sldId id="264" r:id="rId22"/>
    <p:sldId id="289" r:id="rId23"/>
    <p:sldId id="290" r:id="rId24"/>
    <p:sldId id="291" r:id="rId25"/>
    <p:sldId id="293" r:id="rId26"/>
    <p:sldId id="294" r:id="rId27"/>
    <p:sldId id="295" r:id="rId28"/>
    <p:sldId id="296" r:id="rId29"/>
    <p:sldId id="265" r:id="rId30"/>
    <p:sldId id="297" r:id="rId31"/>
    <p:sldId id="298" r:id="rId32"/>
    <p:sldId id="299" r:id="rId33"/>
    <p:sldId id="300" r:id="rId34"/>
    <p:sldId id="301" r:id="rId35"/>
    <p:sldId id="302" r:id="rId36"/>
    <p:sldId id="303" r:id="rId37"/>
    <p:sldId id="304" r:id="rId38"/>
    <p:sldId id="266" r:id="rId39"/>
    <p:sldId id="305" r:id="rId40"/>
    <p:sldId id="306" r:id="rId41"/>
    <p:sldId id="307" r:id="rId42"/>
    <p:sldId id="308" r:id="rId43"/>
    <p:sldId id="309" r:id="rId44"/>
    <p:sldId id="310" r:id="rId45"/>
    <p:sldId id="311" r:id="rId46"/>
    <p:sldId id="312" r:id="rId47"/>
    <p:sldId id="313" r:id="rId48"/>
    <p:sldId id="314" r:id="rId49"/>
    <p:sldId id="320" r:id="rId50"/>
    <p:sldId id="322" r:id="rId51"/>
    <p:sldId id="323" r:id="rId52"/>
    <p:sldId id="324" r:id="rId53"/>
    <p:sldId id="315" r:id="rId54"/>
    <p:sldId id="316" r:id="rId55"/>
    <p:sldId id="317" r:id="rId56"/>
    <p:sldId id="318" r:id="rId57"/>
    <p:sldId id="267" r:id="rId58"/>
    <p:sldId id="268" r:id="rId59"/>
    <p:sldId id="269" r:id="rId60"/>
    <p:sldId id="270" r:id="rId61"/>
    <p:sldId id="271" r:id="rId62"/>
    <p:sldId id="272" r:id="rId63"/>
    <p:sldId id="273" r:id="rId64"/>
    <p:sldId id="325" r:id="rId65"/>
    <p:sldId id="327" r:id="rId6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EDC1F-D7C9-4404-A294-ED5867CC7F42}" type="doc">
      <dgm:prSet loTypeId="urn:microsoft.com/office/officeart/2005/8/layout/matrix2" loCatId="matrix" qsTypeId="urn:microsoft.com/office/officeart/2005/8/quickstyle/3d1" qsCatId="3D" csTypeId="urn:microsoft.com/office/officeart/2005/8/colors/colorful2" csCatId="colorful" phldr="1"/>
      <dgm:spPr/>
      <dgm:t>
        <a:bodyPr/>
        <a:lstStyle/>
        <a:p>
          <a:endParaRPr lang="tr-TR"/>
        </a:p>
      </dgm:t>
    </dgm:pt>
    <dgm:pt modelId="{7BC68437-6109-4CC7-8504-C2E1EC9CAB2D}">
      <dgm:prSet phldrT="[Metin]"/>
      <dgm:spPr/>
      <dgm:t>
        <a:bodyPr/>
        <a:lstStyle/>
        <a:p>
          <a:r>
            <a:rPr lang="tr-TR" dirty="0" smtClean="0"/>
            <a:t>FİZİKSEL GELİŞİM</a:t>
          </a:r>
          <a:endParaRPr lang="tr-TR" dirty="0"/>
        </a:p>
      </dgm:t>
    </dgm:pt>
    <dgm:pt modelId="{607E2098-5E0C-401B-83DC-EB33AAD44D3F}" type="parTrans" cxnId="{1DCF052A-C1B0-4E4C-9DA4-8F6302806FBE}">
      <dgm:prSet/>
      <dgm:spPr/>
      <dgm:t>
        <a:bodyPr/>
        <a:lstStyle/>
        <a:p>
          <a:endParaRPr lang="tr-TR"/>
        </a:p>
      </dgm:t>
    </dgm:pt>
    <dgm:pt modelId="{B6F6F48A-C2E6-4226-B0B2-8DA47ADDE753}" type="sibTrans" cxnId="{1DCF052A-C1B0-4E4C-9DA4-8F6302806FBE}">
      <dgm:prSet/>
      <dgm:spPr/>
      <dgm:t>
        <a:bodyPr/>
        <a:lstStyle/>
        <a:p>
          <a:endParaRPr lang="tr-TR"/>
        </a:p>
      </dgm:t>
    </dgm:pt>
    <dgm:pt modelId="{2A5CEDAA-51AB-4EEB-BA85-B01AD9C2040E}">
      <dgm:prSet phldrT="[Metin]"/>
      <dgm:spPr/>
      <dgm:t>
        <a:bodyPr/>
        <a:lstStyle/>
        <a:p>
          <a:r>
            <a:rPr lang="tr-TR" dirty="0" smtClean="0"/>
            <a:t>ZİHİNSEL GELİŞİM</a:t>
          </a:r>
          <a:endParaRPr lang="tr-TR" dirty="0"/>
        </a:p>
      </dgm:t>
    </dgm:pt>
    <dgm:pt modelId="{6394EDE5-7F77-4859-B74D-535EAF071CB6}" type="parTrans" cxnId="{EB5612E9-64B5-4B12-B4F1-62428607D1C5}">
      <dgm:prSet/>
      <dgm:spPr/>
      <dgm:t>
        <a:bodyPr/>
        <a:lstStyle/>
        <a:p>
          <a:endParaRPr lang="tr-TR"/>
        </a:p>
      </dgm:t>
    </dgm:pt>
    <dgm:pt modelId="{B24590B6-7C6B-4847-935E-D9D7AFBED328}" type="sibTrans" cxnId="{EB5612E9-64B5-4B12-B4F1-62428607D1C5}">
      <dgm:prSet/>
      <dgm:spPr/>
      <dgm:t>
        <a:bodyPr/>
        <a:lstStyle/>
        <a:p>
          <a:endParaRPr lang="tr-TR"/>
        </a:p>
      </dgm:t>
    </dgm:pt>
    <dgm:pt modelId="{A40464CD-14CE-4142-9F1B-D4BA721BF993}">
      <dgm:prSet phldrT="[Metin]"/>
      <dgm:spPr/>
      <dgm:t>
        <a:bodyPr/>
        <a:lstStyle/>
        <a:p>
          <a:r>
            <a:rPr lang="tr-TR" dirty="0" smtClean="0"/>
            <a:t>DUYGUSAL GELİŞİM</a:t>
          </a:r>
          <a:endParaRPr lang="tr-TR" dirty="0"/>
        </a:p>
      </dgm:t>
    </dgm:pt>
    <dgm:pt modelId="{43B90596-43A0-470C-8B49-84EA5CF84664}" type="parTrans" cxnId="{32DADC97-2B88-4CDA-9518-DB8D68BB6CD6}">
      <dgm:prSet/>
      <dgm:spPr/>
      <dgm:t>
        <a:bodyPr/>
        <a:lstStyle/>
        <a:p>
          <a:endParaRPr lang="tr-TR"/>
        </a:p>
      </dgm:t>
    </dgm:pt>
    <dgm:pt modelId="{DA1E5E72-A890-4311-A56D-76608DD19428}" type="sibTrans" cxnId="{32DADC97-2B88-4CDA-9518-DB8D68BB6CD6}">
      <dgm:prSet/>
      <dgm:spPr/>
      <dgm:t>
        <a:bodyPr/>
        <a:lstStyle/>
        <a:p>
          <a:endParaRPr lang="tr-TR"/>
        </a:p>
      </dgm:t>
    </dgm:pt>
    <dgm:pt modelId="{65EFA97C-9CED-4565-9706-903C090C7F89}">
      <dgm:prSet phldrT="[Metin]"/>
      <dgm:spPr/>
      <dgm:t>
        <a:bodyPr/>
        <a:lstStyle/>
        <a:p>
          <a:r>
            <a:rPr lang="tr-TR" dirty="0" smtClean="0"/>
            <a:t>SOSYAL GELİŞİM</a:t>
          </a:r>
          <a:endParaRPr lang="tr-TR" dirty="0"/>
        </a:p>
      </dgm:t>
    </dgm:pt>
    <dgm:pt modelId="{9D6B0DCA-94A5-4E1E-94A0-E3F512A92C7E}" type="parTrans" cxnId="{4DFEE179-13EF-4914-93E0-5B65B194FD3C}">
      <dgm:prSet/>
      <dgm:spPr/>
      <dgm:t>
        <a:bodyPr/>
        <a:lstStyle/>
        <a:p>
          <a:endParaRPr lang="tr-TR"/>
        </a:p>
      </dgm:t>
    </dgm:pt>
    <dgm:pt modelId="{F6DDA4C2-E609-46BD-8048-8FDEE04B03C7}" type="sibTrans" cxnId="{4DFEE179-13EF-4914-93E0-5B65B194FD3C}">
      <dgm:prSet/>
      <dgm:spPr/>
      <dgm:t>
        <a:bodyPr/>
        <a:lstStyle/>
        <a:p>
          <a:endParaRPr lang="tr-TR"/>
        </a:p>
      </dgm:t>
    </dgm:pt>
    <dgm:pt modelId="{025959BC-9FB7-4080-82AA-E51B79861B72}" type="pres">
      <dgm:prSet presAssocID="{9D5EDC1F-D7C9-4404-A294-ED5867CC7F42}" presName="matrix" presStyleCnt="0">
        <dgm:presLayoutVars>
          <dgm:chMax val="1"/>
          <dgm:dir/>
          <dgm:resizeHandles val="exact"/>
        </dgm:presLayoutVars>
      </dgm:prSet>
      <dgm:spPr/>
      <dgm:t>
        <a:bodyPr/>
        <a:lstStyle/>
        <a:p>
          <a:endParaRPr lang="tr-TR"/>
        </a:p>
      </dgm:t>
    </dgm:pt>
    <dgm:pt modelId="{2E0D9AEC-99BF-4040-ADAF-68E3C6135EE3}" type="pres">
      <dgm:prSet presAssocID="{9D5EDC1F-D7C9-4404-A294-ED5867CC7F42}" presName="axisShape" presStyleLbl="bgShp" presStyleIdx="0" presStyleCnt="1" custScaleX="154216"/>
      <dgm:spPr/>
    </dgm:pt>
    <dgm:pt modelId="{D0DC365D-80DE-4F7E-8208-EA12F9E3C2B0}" type="pres">
      <dgm:prSet presAssocID="{9D5EDC1F-D7C9-4404-A294-ED5867CC7F42}" presName="rect1" presStyleLbl="node1" presStyleIdx="0" presStyleCnt="4" custScaleX="135095" custLinFactNeighborX="-26589" custLinFactNeighborY="368">
        <dgm:presLayoutVars>
          <dgm:chMax val="0"/>
          <dgm:chPref val="0"/>
          <dgm:bulletEnabled val="1"/>
        </dgm:presLayoutVars>
      </dgm:prSet>
      <dgm:spPr/>
      <dgm:t>
        <a:bodyPr/>
        <a:lstStyle/>
        <a:p>
          <a:endParaRPr lang="tr-TR"/>
        </a:p>
      </dgm:t>
    </dgm:pt>
    <dgm:pt modelId="{780B34D7-97E1-4E0C-B31E-1F77E8CEE0EA}" type="pres">
      <dgm:prSet presAssocID="{9D5EDC1F-D7C9-4404-A294-ED5867CC7F42}" presName="rect2" presStyleLbl="node1" presStyleIdx="1" presStyleCnt="4" custScaleX="137441" custLinFactNeighborX="28740" custLinFactNeighborY="368">
        <dgm:presLayoutVars>
          <dgm:chMax val="0"/>
          <dgm:chPref val="0"/>
          <dgm:bulletEnabled val="1"/>
        </dgm:presLayoutVars>
      </dgm:prSet>
      <dgm:spPr/>
      <dgm:t>
        <a:bodyPr/>
        <a:lstStyle/>
        <a:p>
          <a:endParaRPr lang="tr-TR"/>
        </a:p>
      </dgm:t>
    </dgm:pt>
    <dgm:pt modelId="{36EA582F-3F02-4B40-BEB1-A792CA0E1CF0}" type="pres">
      <dgm:prSet presAssocID="{9D5EDC1F-D7C9-4404-A294-ED5867CC7F42}" presName="rect3" presStyleLbl="node1" presStyleIdx="2" presStyleCnt="4" custScaleX="132654" custLinFactNeighborX="-27810" custLinFactNeighborY="2519">
        <dgm:presLayoutVars>
          <dgm:chMax val="0"/>
          <dgm:chPref val="0"/>
          <dgm:bulletEnabled val="1"/>
        </dgm:presLayoutVars>
      </dgm:prSet>
      <dgm:spPr/>
      <dgm:t>
        <a:bodyPr/>
        <a:lstStyle/>
        <a:p>
          <a:endParaRPr lang="tr-TR"/>
        </a:p>
      </dgm:t>
    </dgm:pt>
    <dgm:pt modelId="{EA4E5F5E-48B5-4415-A1CE-CE03D79BDAAF}" type="pres">
      <dgm:prSet presAssocID="{9D5EDC1F-D7C9-4404-A294-ED5867CC7F42}" presName="rect4" presStyleLbl="node1" presStyleIdx="3" presStyleCnt="4" custScaleX="139302" custLinFactNeighborX="27519" custLinFactNeighborY="2519">
        <dgm:presLayoutVars>
          <dgm:chMax val="0"/>
          <dgm:chPref val="0"/>
          <dgm:bulletEnabled val="1"/>
        </dgm:presLayoutVars>
      </dgm:prSet>
      <dgm:spPr/>
      <dgm:t>
        <a:bodyPr/>
        <a:lstStyle/>
        <a:p>
          <a:endParaRPr lang="tr-TR"/>
        </a:p>
      </dgm:t>
    </dgm:pt>
  </dgm:ptLst>
  <dgm:cxnLst>
    <dgm:cxn modelId="{EB5612E9-64B5-4B12-B4F1-62428607D1C5}" srcId="{9D5EDC1F-D7C9-4404-A294-ED5867CC7F42}" destId="{2A5CEDAA-51AB-4EEB-BA85-B01AD9C2040E}" srcOrd="1" destOrd="0" parTransId="{6394EDE5-7F77-4859-B74D-535EAF071CB6}" sibTransId="{B24590B6-7C6B-4847-935E-D9D7AFBED328}"/>
    <dgm:cxn modelId="{1E75925D-376D-4D01-8DC6-B814E0455BCD}" type="presOf" srcId="{65EFA97C-9CED-4565-9706-903C090C7F89}" destId="{EA4E5F5E-48B5-4415-A1CE-CE03D79BDAAF}" srcOrd="0" destOrd="0" presId="urn:microsoft.com/office/officeart/2005/8/layout/matrix2"/>
    <dgm:cxn modelId="{AE9AD76A-C3D7-444B-B3C3-FAC49FC3EBB8}" type="presOf" srcId="{7BC68437-6109-4CC7-8504-C2E1EC9CAB2D}" destId="{D0DC365D-80DE-4F7E-8208-EA12F9E3C2B0}" srcOrd="0" destOrd="0" presId="urn:microsoft.com/office/officeart/2005/8/layout/matrix2"/>
    <dgm:cxn modelId="{32DADC97-2B88-4CDA-9518-DB8D68BB6CD6}" srcId="{9D5EDC1F-D7C9-4404-A294-ED5867CC7F42}" destId="{A40464CD-14CE-4142-9F1B-D4BA721BF993}" srcOrd="2" destOrd="0" parTransId="{43B90596-43A0-470C-8B49-84EA5CF84664}" sibTransId="{DA1E5E72-A890-4311-A56D-76608DD19428}"/>
    <dgm:cxn modelId="{4DFEE179-13EF-4914-93E0-5B65B194FD3C}" srcId="{9D5EDC1F-D7C9-4404-A294-ED5867CC7F42}" destId="{65EFA97C-9CED-4565-9706-903C090C7F89}" srcOrd="3" destOrd="0" parTransId="{9D6B0DCA-94A5-4E1E-94A0-E3F512A92C7E}" sibTransId="{F6DDA4C2-E609-46BD-8048-8FDEE04B03C7}"/>
    <dgm:cxn modelId="{1DCF052A-C1B0-4E4C-9DA4-8F6302806FBE}" srcId="{9D5EDC1F-D7C9-4404-A294-ED5867CC7F42}" destId="{7BC68437-6109-4CC7-8504-C2E1EC9CAB2D}" srcOrd="0" destOrd="0" parTransId="{607E2098-5E0C-401B-83DC-EB33AAD44D3F}" sibTransId="{B6F6F48A-C2E6-4226-B0B2-8DA47ADDE753}"/>
    <dgm:cxn modelId="{F17F3E59-E373-454C-8978-D15C1F0F16FE}" type="presOf" srcId="{2A5CEDAA-51AB-4EEB-BA85-B01AD9C2040E}" destId="{780B34D7-97E1-4E0C-B31E-1F77E8CEE0EA}" srcOrd="0" destOrd="0" presId="urn:microsoft.com/office/officeart/2005/8/layout/matrix2"/>
    <dgm:cxn modelId="{A9F6C2B5-3F51-44F2-9651-F274C6C0E73C}" type="presOf" srcId="{A40464CD-14CE-4142-9F1B-D4BA721BF993}" destId="{36EA582F-3F02-4B40-BEB1-A792CA0E1CF0}" srcOrd="0" destOrd="0" presId="urn:microsoft.com/office/officeart/2005/8/layout/matrix2"/>
    <dgm:cxn modelId="{0F65E852-C9AA-440A-B0B7-A433C6F74AEF}" type="presOf" srcId="{9D5EDC1F-D7C9-4404-A294-ED5867CC7F42}" destId="{025959BC-9FB7-4080-82AA-E51B79861B72}" srcOrd="0" destOrd="0" presId="urn:microsoft.com/office/officeart/2005/8/layout/matrix2"/>
    <dgm:cxn modelId="{63C3F774-9117-4F3C-B9DF-4D852F87ACCC}" type="presParOf" srcId="{025959BC-9FB7-4080-82AA-E51B79861B72}" destId="{2E0D9AEC-99BF-4040-ADAF-68E3C6135EE3}" srcOrd="0" destOrd="0" presId="urn:microsoft.com/office/officeart/2005/8/layout/matrix2"/>
    <dgm:cxn modelId="{58850EC0-BCE4-476D-8675-929C312F5ACE}" type="presParOf" srcId="{025959BC-9FB7-4080-82AA-E51B79861B72}" destId="{D0DC365D-80DE-4F7E-8208-EA12F9E3C2B0}" srcOrd="1" destOrd="0" presId="urn:microsoft.com/office/officeart/2005/8/layout/matrix2"/>
    <dgm:cxn modelId="{1A7FE043-8359-47EA-8E0C-A963011C8BE1}" type="presParOf" srcId="{025959BC-9FB7-4080-82AA-E51B79861B72}" destId="{780B34D7-97E1-4E0C-B31E-1F77E8CEE0EA}" srcOrd="2" destOrd="0" presId="urn:microsoft.com/office/officeart/2005/8/layout/matrix2"/>
    <dgm:cxn modelId="{901F5328-E39C-417C-8607-5447E060CFD0}" type="presParOf" srcId="{025959BC-9FB7-4080-82AA-E51B79861B72}" destId="{36EA582F-3F02-4B40-BEB1-A792CA0E1CF0}" srcOrd="3" destOrd="0" presId="urn:microsoft.com/office/officeart/2005/8/layout/matrix2"/>
    <dgm:cxn modelId="{9BB9ABC0-5451-40F8-AD65-0C72062329AC}" type="presParOf" srcId="{025959BC-9FB7-4080-82AA-E51B79861B72}" destId="{EA4E5F5E-48B5-4415-A1CE-CE03D79BDAAF}"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0D9AEC-99BF-4040-ADAF-68E3C6135EE3}">
      <dsp:nvSpPr>
        <dsp:cNvPr id="0" name=""/>
        <dsp:cNvSpPr/>
      </dsp:nvSpPr>
      <dsp:spPr>
        <a:xfrm>
          <a:off x="648076" y="0"/>
          <a:ext cx="8352918" cy="5416376"/>
        </a:xfrm>
        <a:prstGeom prst="quadArrow">
          <a:avLst>
            <a:gd name="adj1" fmla="val 2000"/>
            <a:gd name="adj2" fmla="val 4000"/>
            <a:gd name="adj3" fmla="val 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0DC365D-80DE-4F7E-8208-EA12F9E3C2B0}">
      <dsp:nvSpPr>
        <dsp:cNvPr id="0" name=""/>
        <dsp:cNvSpPr/>
      </dsp:nvSpPr>
      <dsp:spPr>
        <a:xfrm>
          <a:off x="1512172" y="360037"/>
          <a:ext cx="2926901" cy="21665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smtClean="0"/>
            <a:t>FİZİKSEL GELİŞİM</a:t>
          </a:r>
          <a:endParaRPr lang="tr-TR" sz="4000" kern="1200" dirty="0"/>
        </a:p>
      </dsp:txBody>
      <dsp:txXfrm>
        <a:off x="1512172" y="360037"/>
        <a:ext cx="2926901" cy="2166550"/>
      </dsp:txXfrm>
    </dsp:sp>
    <dsp:sp modelId="{780B34D7-97E1-4E0C-B31E-1F77E8CEE0EA}">
      <dsp:nvSpPr>
        <dsp:cNvPr id="0" name=""/>
        <dsp:cNvSpPr/>
      </dsp:nvSpPr>
      <dsp:spPr>
        <a:xfrm>
          <a:off x="5231186" y="360037"/>
          <a:ext cx="2977728" cy="2166550"/>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tr-TR" sz="4000" kern="1200" dirty="0" smtClean="0"/>
            <a:t>ZİHİNSEL GELİŞİM</a:t>
          </a:r>
          <a:endParaRPr lang="tr-TR" sz="4000" kern="1200" dirty="0"/>
        </a:p>
      </dsp:txBody>
      <dsp:txXfrm>
        <a:off x="5231186" y="360037"/>
        <a:ext cx="2977728" cy="2166550"/>
      </dsp:txXfrm>
    </dsp:sp>
    <dsp:sp modelId="{36EA582F-3F02-4B40-BEB1-A792CA0E1CF0}">
      <dsp:nvSpPr>
        <dsp:cNvPr id="0" name=""/>
        <dsp:cNvSpPr/>
      </dsp:nvSpPr>
      <dsp:spPr>
        <a:xfrm>
          <a:off x="1512162" y="2952336"/>
          <a:ext cx="2874015" cy="216655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dirty="0" smtClean="0"/>
            <a:t>DUYGUSAL GELİŞİM</a:t>
          </a:r>
          <a:endParaRPr lang="tr-TR" sz="3900" kern="1200" dirty="0"/>
        </a:p>
      </dsp:txBody>
      <dsp:txXfrm>
        <a:off x="1512162" y="2952336"/>
        <a:ext cx="2874015" cy="2166550"/>
      </dsp:txXfrm>
    </dsp:sp>
    <dsp:sp modelId="{EA4E5F5E-48B5-4415-A1CE-CE03D79BDAAF}">
      <dsp:nvSpPr>
        <dsp:cNvPr id="0" name=""/>
        <dsp:cNvSpPr/>
      </dsp:nvSpPr>
      <dsp:spPr>
        <a:xfrm>
          <a:off x="5184573" y="2952336"/>
          <a:ext cx="3018048" cy="216655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tr-TR" sz="3900" kern="1200" dirty="0" smtClean="0"/>
            <a:t>SOSYAL GELİŞİM</a:t>
          </a:r>
          <a:endParaRPr lang="tr-TR" sz="3900" kern="1200" dirty="0"/>
        </a:p>
      </dsp:txBody>
      <dsp:txXfrm>
        <a:off x="5184573" y="2952336"/>
        <a:ext cx="3018048" cy="216655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47226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193958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244645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Unvan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Çevrimiçi Resim Yer Tutucusu 3"/>
          <p:cNvSpPr>
            <a:spLocks noGrp="1"/>
          </p:cNvSpPr>
          <p:nvPr>
            <p:ph type="clipArt" sz="half" idx="2"/>
          </p:nvPr>
        </p:nvSpPr>
        <p:spPr>
          <a:xfrm>
            <a:off x="4648200" y="1981200"/>
            <a:ext cx="3810000" cy="4114800"/>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ln/>
        </p:spPr>
        <p:txBody>
          <a:bodyPr/>
          <a:lstStyle>
            <a:lvl1pPr>
              <a:defRPr/>
            </a:lvl1pPr>
          </a:lstStyle>
          <a:p>
            <a:fld id="{199CBFB9-0743-483C-A43B-FA72A47BEA1D}" type="slidenum">
              <a:rPr lang="tr-TR" altLang="tr-TR"/>
              <a:pPr/>
              <a:t>‹#›</a:t>
            </a:fld>
            <a:endParaRPr lang="tr-TR" alt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Unvan 1"/>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Çevrimiçi Resim Yer Tutucusu 2"/>
          <p:cNvSpPr>
            <a:spLocks noGrp="1"/>
          </p:cNvSpPr>
          <p:nvPr>
            <p:ph type="clipArt" sz="half" idx="1"/>
          </p:nvPr>
        </p:nvSpPr>
        <p:spPr>
          <a:xfrm>
            <a:off x="685800" y="1981200"/>
            <a:ext cx="3810000" cy="4114800"/>
          </a:xfrm>
        </p:spPr>
        <p:txBody>
          <a:bodyPr/>
          <a:lstStyle/>
          <a:p>
            <a:pPr lvl="0"/>
            <a:endParaRPr lang="tr-TR" noProof="0" smtClean="0"/>
          </a:p>
        </p:txBody>
      </p:sp>
      <p:sp>
        <p:nvSpPr>
          <p:cNvPr id="4" name="Metin Yer Tutucusu 3"/>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ln/>
        </p:spPr>
        <p:txBody>
          <a:bodyPr/>
          <a:lstStyle>
            <a:lvl1pPr>
              <a:defRPr/>
            </a:lvl1pPr>
          </a:lstStyle>
          <a:p>
            <a:fld id="{1DE5292C-37D6-48F2-A70C-0524C0FB51EB}" type="slidenum">
              <a:rPr lang="tr-TR" altLang="tr-TR"/>
              <a:pPr/>
              <a:t>‹#›</a:t>
            </a:fld>
            <a:endParaRPr lang="tr-TR" alt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8" name="Slide Number Placeholder 7"/>
          <p:cNvSpPr>
            <a:spLocks noGrp="1"/>
          </p:cNvSpPr>
          <p:nvPr>
            <p:ph type="sldNum" sz="quarter" idx="11"/>
          </p:nvPr>
        </p:nvSpPr>
        <p:spPr/>
        <p:txBody>
          <a:bodyPr/>
          <a:lstStyle/>
          <a:p>
            <a:fld id="{9A0EC9D5-1D6E-4FEB-9BF4-E30A874D2373}"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0EC9D5-1D6E-4FEB-9BF4-E30A874D2373}"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0EC9D5-1D6E-4FEB-9BF4-E30A874D2373}" type="slidenum">
              <a:rPr lang="tr-TR" smtClean="0"/>
              <a:pPr/>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0EC9D5-1D6E-4FEB-9BF4-E30A874D2373}" type="slidenum">
              <a:rPr lang="tr-TR" smtClean="0"/>
              <a:pPr/>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A0EC9D5-1D6E-4FEB-9BF4-E30A874D2373}" type="slidenum">
              <a:rPr lang="tr-TR" smtClean="0"/>
              <a:pPr/>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A0EC9D5-1D6E-4FEB-9BF4-E30A874D237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7481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A0EC9D5-1D6E-4FEB-9BF4-E30A874D2373}"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0EC9D5-1D6E-4FEB-9BF4-E30A874D2373}"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0EC9D5-1D6E-4FEB-9BF4-E30A874D2373}"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0EC9D5-1D6E-4FEB-9BF4-E30A874D2373}"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0EC9D5-1D6E-4FEB-9BF4-E30A874D237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244876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168746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159761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125203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381739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154893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C16D4E-F9AE-4829-ABA3-175EA28486EE}" type="datetimeFigureOut">
              <a:rPr lang="tr-TR" smtClean="0"/>
              <a:pPr/>
              <a:t>14.10.2020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87551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16D4E-F9AE-4829-ABA3-175EA28486EE}" type="datetimeFigureOut">
              <a:rPr lang="tr-TR" smtClean="0"/>
              <a:pPr/>
              <a:t>14.10.2020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EC9D5-1D6E-4FEB-9BF4-E30A874D2373}" type="slidenum">
              <a:rPr lang="tr-TR" smtClean="0"/>
              <a:pPr/>
              <a:t>‹#›</a:t>
            </a:fld>
            <a:endParaRPr lang="tr-TR"/>
          </a:p>
        </p:txBody>
      </p:sp>
    </p:spTree>
    <p:extLst>
      <p:ext uri="{BB962C8B-B14F-4D97-AF65-F5344CB8AC3E}">
        <p14:creationId xmlns="" xmlns:p14="http://schemas.microsoft.com/office/powerpoint/2010/main" val="2563553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6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BC16D4E-F9AE-4829-ABA3-175EA28486EE}" type="datetimeFigureOut">
              <a:rPr lang="tr-TR" smtClean="0"/>
              <a:pPr/>
              <a:t>14.10.2020</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A0EC9D5-1D6E-4FEB-9BF4-E30A874D2373}" type="slidenum">
              <a:rPr lang="tr-TR" smtClean="0"/>
              <a:pPr/>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imageshack.us/"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gif"/><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slideplayer.biz.tr/slide/3436234/" TargetMode="External"/><Relationship Id="rId2" Type="http://schemas.openxmlformats.org/officeDocument/2006/relationships/hyperlink" Target="https://www.rehberlikservisim.com/2017/10/ergenlik-donemi-sunusu/" TargetMode="External"/><Relationship Id="rId1" Type="http://schemas.openxmlformats.org/officeDocument/2006/relationships/slideLayout" Target="../slideLayouts/slideLayout2.xml"/><Relationship Id="rId5" Type="http://schemas.openxmlformats.org/officeDocument/2006/relationships/hyperlink" Target="http://www.istekyalova.com/Detay6024" TargetMode="External"/><Relationship Id="rId4" Type="http://schemas.openxmlformats.org/officeDocument/2006/relationships/hyperlink" Target="https://slideplayer.biz.tr/slide/366301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l="-12000" r="-23000"/>
          </a:stretch>
        </a:blipFill>
        <a:effectLst/>
      </p:bgPr>
    </p:bg>
    <p:spTree>
      <p:nvGrpSpPr>
        <p:cNvPr id="1" name=""/>
        <p:cNvGrpSpPr/>
        <p:nvPr/>
      </p:nvGrpSpPr>
      <p:grpSpPr>
        <a:xfrm>
          <a:off x="0" y="0"/>
          <a:ext cx="0" cy="0"/>
          <a:chOff x="0" y="0"/>
          <a:chExt cx="0" cy="0"/>
        </a:xfrm>
      </p:grpSpPr>
      <p:sp>
        <p:nvSpPr>
          <p:cNvPr id="7" name="Metin kutusu 6"/>
          <p:cNvSpPr txBox="1"/>
          <p:nvPr/>
        </p:nvSpPr>
        <p:spPr>
          <a:xfrm>
            <a:off x="973290" y="3645024"/>
            <a:ext cx="6966722"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4000" b="1" i="1" dirty="0" smtClean="0"/>
              <a:t>ERGENLİK DÖNEMİ</a:t>
            </a:r>
          </a:p>
          <a:p>
            <a:pPr algn="ctr"/>
            <a:r>
              <a:rPr lang="tr-TR" sz="4000" b="1" i="1" dirty="0" smtClean="0"/>
              <a:t>VE</a:t>
            </a:r>
          </a:p>
          <a:p>
            <a:pPr algn="ctr"/>
            <a:r>
              <a:rPr lang="tr-TR" sz="4000" b="1" i="1" dirty="0" smtClean="0"/>
              <a:t>GELİŞİM ÖZELLİKLERİ</a:t>
            </a:r>
            <a:endParaRPr lang="tr-TR" sz="4000" b="1" i="1" dirty="0"/>
          </a:p>
        </p:txBody>
      </p:sp>
      <p:pic>
        <p:nvPicPr>
          <p:cNvPr id="3"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28184" y="260648"/>
            <a:ext cx="2646240" cy="1944216"/>
          </a:xfrm>
          <a:prstGeom prst="rect">
            <a:avLst/>
          </a:prstGeom>
          <a:ln>
            <a:noFill/>
          </a:ln>
          <a:effectLst>
            <a:softEdge rad="112500"/>
          </a:effectLst>
        </p:spPr>
      </p:pic>
    </p:spTree>
    <p:extLst>
      <p:ext uri="{BB962C8B-B14F-4D97-AF65-F5344CB8AC3E}">
        <p14:creationId xmlns="" xmlns:p14="http://schemas.microsoft.com/office/powerpoint/2010/main" val="237419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1268760"/>
            <a:ext cx="5544616" cy="638944"/>
          </a:xfrm>
        </p:spPr>
        <p:txBody>
          <a:bodyPr>
            <a:normAutofit fontScale="90000"/>
          </a:bodyPr>
          <a:lstStyle/>
          <a:p>
            <a:r>
              <a:rPr lang="tr-TR" sz="4000" b="1" i="1" dirty="0" smtClean="0"/>
              <a:t>BAŞLANGIÇ DÖNEMİ</a:t>
            </a:r>
            <a:br>
              <a:rPr lang="tr-TR" sz="4000" b="1" i="1" dirty="0" smtClean="0"/>
            </a:br>
            <a:r>
              <a:rPr lang="tr-TR" sz="2400" b="1" i="1" dirty="0" smtClean="0"/>
              <a:t>( 11-15 Yaş )</a:t>
            </a:r>
            <a:endParaRPr lang="tr-TR" sz="2400" b="1" i="1" dirty="0"/>
          </a:p>
        </p:txBody>
      </p:sp>
      <p:sp>
        <p:nvSpPr>
          <p:cNvPr id="3" name="İçerik Yer Tutucusu 2"/>
          <p:cNvSpPr>
            <a:spLocks noGrp="1"/>
          </p:cNvSpPr>
          <p:nvPr>
            <p:ph idx="1"/>
          </p:nvPr>
        </p:nvSpPr>
        <p:spPr>
          <a:xfrm>
            <a:off x="2123728" y="1988840"/>
            <a:ext cx="4834880" cy="3744416"/>
          </a:xfrm>
        </p:spPr>
        <p:txBody>
          <a:bodyPr>
            <a:normAutofit/>
          </a:bodyPr>
          <a:lstStyle/>
          <a:p>
            <a:pPr marL="0" indent="0" algn="ctr">
              <a:buNone/>
            </a:pPr>
            <a:r>
              <a:rPr lang="tr-TR" sz="1800" b="1" dirty="0" smtClean="0">
                <a:solidFill>
                  <a:schemeClr val="tx1"/>
                </a:solidFill>
                <a:latin typeface="Comic Sans MS" pitchFamily="66" charset="0"/>
              </a:rPr>
              <a:t>Bu dönem fizyolojik değişikliklerin en yoğun olduğu dönemdir. Kızlar erkeklere göre ortalama iki yıl kadar önce bu döneme girerler. Boy hızlı bir biçimde uzar. Cinsiyet özellikleri belirginleşir. </a:t>
            </a:r>
          </a:p>
          <a:p>
            <a:pPr marL="0" indent="0" algn="ctr">
              <a:buNone/>
            </a:pPr>
            <a:endParaRPr lang="tr-TR" sz="1800" b="1" dirty="0" smtClean="0">
              <a:solidFill>
                <a:schemeClr val="tx1"/>
              </a:solidFill>
              <a:latin typeface="Comic Sans MS" pitchFamily="66" charset="0"/>
            </a:endParaRPr>
          </a:p>
          <a:p>
            <a:pPr marL="0" indent="0" algn="ctr">
              <a:buNone/>
            </a:pPr>
            <a:r>
              <a:rPr lang="tr-TR" sz="1800" b="1" dirty="0" smtClean="0">
                <a:solidFill>
                  <a:schemeClr val="tx1"/>
                </a:solidFill>
                <a:latin typeface="Comic Sans MS" pitchFamily="66" charset="0"/>
              </a:rPr>
              <a:t>Bu fizyolojik değişiklikler sırasında ergenin ilgisi kendi bedenine yönelmiş durumdadır. Bedenine yabancılaşma hisseder. Bu süreçte nedensiz öfke patlamaları, durup dururken ağlamalar, sinirlilik halleri sık görülen durumlardır. </a:t>
            </a:r>
          </a:p>
          <a:p>
            <a:pPr marL="0" indent="0">
              <a:buNone/>
            </a:pPr>
            <a:endParaRPr lang="tr-TR" dirty="0"/>
          </a:p>
        </p:txBody>
      </p:sp>
    </p:spTree>
    <p:extLst>
      <p:ext uri="{BB962C8B-B14F-4D97-AF65-F5344CB8AC3E}">
        <p14:creationId xmlns="" xmlns:p14="http://schemas.microsoft.com/office/powerpoint/2010/main" val="3309570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251520" y="548680"/>
            <a:ext cx="8229600" cy="1143000"/>
          </a:xfrm>
        </p:spPr>
        <p:txBody>
          <a:bodyPr>
            <a:normAutofit fontScale="90000"/>
          </a:bodyPr>
          <a:lstStyle/>
          <a:p>
            <a:r>
              <a:rPr lang="tr-TR" sz="4800" b="1" i="1" dirty="0" smtClean="0">
                <a:solidFill>
                  <a:schemeClr val="accent1">
                    <a:lumMod val="75000"/>
                  </a:schemeClr>
                </a:solidFill>
              </a:rPr>
              <a:t>ORTA DÖNEM</a:t>
            </a:r>
            <a:br>
              <a:rPr lang="tr-TR" sz="4800" b="1" i="1" dirty="0" smtClean="0">
                <a:solidFill>
                  <a:schemeClr val="accent1">
                    <a:lumMod val="75000"/>
                  </a:schemeClr>
                </a:solidFill>
              </a:rPr>
            </a:br>
            <a:r>
              <a:rPr lang="tr-TR" sz="3100" b="1" i="1" dirty="0" smtClean="0">
                <a:solidFill>
                  <a:schemeClr val="accent1">
                    <a:lumMod val="75000"/>
                  </a:schemeClr>
                </a:solidFill>
              </a:rPr>
              <a:t>( 15-19 Yaş )</a:t>
            </a:r>
            <a:endParaRPr lang="tr-TR" sz="4800" b="1" i="1" dirty="0">
              <a:solidFill>
                <a:schemeClr val="accent1">
                  <a:lumMod val="75000"/>
                </a:schemeClr>
              </a:solidFill>
            </a:endParaRPr>
          </a:p>
        </p:txBody>
      </p:sp>
      <p:sp>
        <p:nvSpPr>
          <p:cNvPr id="3" name="İçerik Yer Tutucusu 2"/>
          <p:cNvSpPr>
            <a:spLocks noGrp="1"/>
          </p:cNvSpPr>
          <p:nvPr>
            <p:ph idx="1"/>
          </p:nvPr>
        </p:nvSpPr>
        <p:spPr>
          <a:xfrm>
            <a:off x="1763688" y="1869635"/>
            <a:ext cx="5400600" cy="3935629"/>
          </a:xfrm>
        </p:spPr>
        <p:txBody>
          <a:bodyPr>
            <a:normAutofit fontScale="92500"/>
          </a:bodyPr>
          <a:lstStyle/>
          <a:p>
            <a:pPr marL="0" indent="0" algn="ctr">
              <a:buNone/>
            </a:pPr>
            <a:r>
              <a:rPr lang="tr-TR" sz="2400" b="1" dirty="0" smtClean="0">
                <a:latin typeface="Comic Sans MS" pitchFamily="66" charset="0"/>
              </a:rPr>
              <a:t>Ergenliğin orta döneminde bedence büyüme hız keserek devam etmektedir. Kişinin kendi bedenindeki değişikliklere uyumu artmış; gerilimleri azalmaya başlamıştır. </a:t>
            </a:r>
          </a:p>
          <a:p>
            <a:pPr marL="0" indent="0" algn="ctr">
              <a:buNone/>
            </a:pPr>
            <a:endParaRPr lang="tr-TR" sz="2400" b="1" dirty="0" smtClean="0">
              <a:latin typeface="Comic Sans MS" pitchFamily="66" charset="0"/>
            </a:endParaRPr>
          </a:p>
          <a:p>
            <a:pPr marL="0" indent="0" algn="ctr">
              <a:buNone/>
            </a:pPr>
            <a:r>
              <a:rPr lang="tr-TR" sz="2400" b="1" dirty="0" smtClean="0">
                <a:latin typeface="Comic Sans MS" pitchFamily="66" charset="0"/>
              </a:rPr>
              <a:t>Bu süreçte artık anne-babadan bağımsız olma çabaları görülmektedir. Ergen yeni kimliği ile toplumdaki yerini aramaya başlamış, arkadaş gruplarının önemi artmıştır. </a:t>
            </a:r>
          </a:p>
          <a:p>
            <a:pPr marL="0" indent="0">
              <a:buNone/>
            </a:pPr>
            <a:endParaRPr lang="tr-TR" dirty="0"/>
          </a:p>
        </p:txBody>
      </p:sp>
    </p:spTree>
    <p:extLst>
      <p:ext uri="{BB962C8B-B14F-4D97-AF65-F5344CB8AC3E}">
        <p14:creationId xmlns="" xmlns:p14="http://schemas.microsoft.com/office/powerpoint/2010/main" val="2553661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7000"/>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620688"/>
            <a:ext cx="6120680" cy="1143000"/>
          </a:xfrm>
        </p:spPr>
        <p:txBody>
          <a:bodyPr>
            <a:normAutofit fontScale="90000"/>
          </a:bodyPr>
          <a:lstStyle/>
          <a:p>
            <a:r>
              <a:rPr lang="tr-TR" b="1" i="1" dirty="0" smtClean="0">
                <a:solidFill>
                  <a:schemeClr val="accent1">
                    <a:lumMod val="75000"/>
                  </a:schemeClr>
                </a:solidFill>
              </a:rPr>
              <a:t>SON DÖNEM</a:t>
            </a:r>
            <a:br>
              <a:rPr lang="tr-TR" b="1" i="1" dirty="0" smtClean="0">
                <a:solidFill>
                  <a:schemeClr val="accent1">
                    <a:lumMod val="75000"/>
                  </a:schemeClr>
                </a:solidFill>
              </a:rPr>
            </a:br>
            <a:r>
              <a:rPr lang="tr-TR" sz="3100" b="1" i="1" dirty="0" smtClean="0">
                <a:solidFill>
                  <a:schemeClr val="accent1">
                    <a:lumMod val="75000"/>
                  </a:schemeClr>
                </a:solidFill>
              </a:rPr>
              <a:t>( 19-21 Yaş ) </a:t>
            </a:r>
            <a:endParaRPr lang="tr-TR" sz="3100" b="1" i="1" dirty="0">
              <a:solidFill>
                <a:schemeClr val="accent1">
                  <a:lumMod val="75000"/>
                </a:schemeClr>
              </a:solidFill>
            </a:endParaRPr>
          </a:p>
        </p:txBody>
      </p:sp>
      <p:sp>
        <p:nvSpPr>
          <p:cNvPr id="3" name="İçerik Yer Tutucusu 2"/>
          <p:cNvSpPr>
            <a:spLocks noGrp="1"/>
          </p:cNvSpPr>
          <p:nvPr>
            <p:ph idx="1"/>
          </p:nvPr>
        </p:nvSpPr>
        <p:spPr>
          <a:xfrm>
            <a:off x="1979712" y="1969134"/>
            <a:ext cx="5154555" cy="4525963"/>
          </a:xfrm>
        </p:spPr>
        <p:txBody>
          <a:bodyPr/>
          <a:lstStyle/>
          <a:p>
            <a:pPr marL="0" indent="0" algn="ctr">
              <a:buNone/>
            </a:pPr>
            <a:r>
              <a:rPr lang="tr-TR" sz="2800" b="1" dirty="0" smtClean="0">
                <a:latin typeface="Comic Sans MS" pitchFamily="66" charset="0"/>
              </a:rPr>
              <a:t>Ergenliğin son dönemi, fiziksel gelişimin tamamlandığı, ilişkilerdeki çatışmaların ve karar vermedeki zorlukların azaldığı ve kişisel olgunluğun arttığı bir dönemdir. </a:t>
            </a:r>
          </a:p>
          <a:p>
            <a:pPr marL="0" indent="0">
              <a:buNone/>
            </a:pPr>
            <a:endParaRPr lang="tr-TR" dirty="0"/>
          </a:p>
        </p:txBody>
      </p:sp>
      <p:pic>
        <p:nvPicPr>
          <p:cNvPr id="4" name="Resim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987824" y="4661321"/>
            <a:ext cx="3528392" cy="2052228"/>
          </a:xfrm>
          <a:prstGeom prst="rect">
            <a:avLst/>
          </a:prstGeom>
        </p:spPr>
      </p:pic>
    </p:spTree>
    <p:extLst>
      <p:ext uri="{BB962C8B-B14F-4D97-AF65-F5344CB8AC3E}">
        <p14:creationId xmlns="" xmlns:p14="http://schemas.microsoft.com/office/powerpoint/2010/main" val="3029901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19200"/>
            <a:ext cx="7772400" cy="1143000"/>
          </a:xfrm>
        </p:spPr>
        <p:txBody>
          <a:bodyPr>
            <a:normAutofit fontScale="90000"/>
          </a:bodyPr>
          <a:lstStyle/>
          <a:p>
            <a:pPr eaLnBrk="1" hangingPunct="1"/>
            <a:r>
              <a:rPr lang="tr-TR" altLang="tr-TR" b="1" smtClean="0">
                <a:solidFill>
                  <a:srgbClr val="CC0000"/>
                </a:solidFill>
                <a:latin typeface="ComicSansMS-Bold" charset="0"/>
                <a:cs typeface="Times New Roman" pitchFamily="18" charset="0"/>
              </a:rPr>
              <a:t>ERGENLİKTE BÜYÜME GELİŞME VE OLGUNLA</a:t>
            </a:r>
            <a:r>
              <a:rPr lang="tr-TR" altLang="tr-TR" b="1" smtClean="0">
                <a:solidFill>
                  <a:srgbClr val="CC0000"/>
                </a:solidFill>
              </a:rPr>
              <a:t>Ş</a:t>
            </a:r>
            <a:r>
              <a:rPr lang="tr-TR" altLang="tr-TR" b="1" smtClean="0">
                <a:solidFill>
                  <a:srgbClr val="CC0000"/>
                </a:solidFill>
                <a:latin typeface="ComicSansMS-Bold" charset="0"/>
                <a:cs typeface="Times New Roman" pitchFamily="18" charset="0"/>
              </a:rPr>
              <a:t>MA</a:t>
            </a:r>
            <a:r>
              <a:rPr lang="tr-TR" altLang="tr-TR" smtClean="0"/>
              <a:t> </a:t>
            </a:r>
          </a:p>
        </p:txBody>
      </p:sp>
      <p:pic>
        <p:nvPicPr>
          <p:cNvPr id="12291" name="Picture 3" descr="C:\Documents and Settings\serapozengi\Application Data\Microsoft\Media Catalog\muscles.gif"/>
          <p:cNvPicPr>
            <a:picLocks noChangeAspect="1" noChangeArrowheads="1" noCrop="1"/>
          </p:cNvPicPr>
          <p:nvPr/>
        </p:nvPicPr>
        <p:blipFill>
          <a:blip r:embed="rId2" cstate="print"/>
          <a:srcRect/>
          <a:stretch>
            <a:fillRect/>
          </a:stretch>
        </p:blipFill>
        <p:spPr bwMode="auto">
          <a:xfrm>
            <a:off x="1905000" y="3276600"/>
            <a:ext cx="50292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1+#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dissolve">
                                      <p:cBhvr>
                                        <p:cTn id="13"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85800" y="685800"/>
            <a:ext cx="7772400" cy="5623520"/>
          </a:xfrm>
        </p:spPr>
        <p:txBody>
          <a:bodyPr>
            <a:normAutofit fontScale="85000" lnSpcReduction="20000"/>
          </a:bodyPr>
          <a:lstStyle/>
          <a:p>
            <a:pPr eaLnBrk="1" hangingPunct="1">
              <a:lnSpc>
                <a:spcPct val="90000"/>
              </a:lnSpc>
            </a:pPr>
            <a:r>
              <a:rPr lang="tr-TR" altLang="tr-TR" sz="2800" dirty="0" smtClean="0">
                <a:solidFill>
                  <a:srgbClr val="0000FF"/>
                </a:solidFill>
                <a:latin typeface="ComicSansMS" charset="0"/>
                <a:cs typeface="Times New Roman" pitchFamily="18" charset="0"/>
              </a:rPr>
              <a:t>Büyüme bedenin fiziksel olarak irileşmesidir. İnsanın büyümesi</a:t>
            </a:r>
            <a:r>
              <a:rPr lang="tr-TR" altLang="tr-TR" sz="2800" dirty="0" smtClean="0">
                <a:solidFill>
                  <a:srgbClr val="0000FF"/>
                </a:solidFill>
              </a:rPr>
              <a:t> </a:t>
            </a:r>
            <a:r>
              <a:rPr lang="tr-TR" altLang="tr-TR" sz="2800" dirty="0" smtClean="0">
                <a:solidFill>
                  <a:srgbClr val="0000FF"/>
                </a:solidFill>
                <a:latin typeface="ComicSansMS" charset="0"/>
                <a:cs typeface="Times New Roman" pitchFamily="18" charset="0"/>
              </a:rPr>
              <a:t>yumurtanın döllenmesi ile başlar ve ergenlik döneminin sonuna kadar</a:t>
            </a:r>
            <a:r>
              <a:rPr lang="tr-TR" altLang="tr-TR" sz="2800" dirty="0" smtClean="0">
                <a:solidFill>
                  <a:srgbClr val="0000FF"/>
                </a:solidFill>
              </a:rPr>
              <a:t> </a:t>
            </a:r>
            <a:r>
              <a:rPr lang="tr-TR" altLang="tr-TR" sz="2800" dirty="0" smtClean="0">
                <a:solidFill>
                  <a:srgbClr val="0000FF"/>
                </a:solidFill>
                <a:latin typeface="ComicSansMS" charset="0"/>
                <a:cs typeface="Times New Roman" pitchFamily="18" charset="0"/>
              </a:rPr>
              <a:t>devam eder.</a:t>
            </a:r>
            <a:endParaRPr lang="tr-TR" altLang="tr-TR" sz="2800" dirty="0" smtClean="0">
              <a:solidFill>
                <a:srgbClr val="0000FF"/>
              </a:solidFill>
            </a:endParaRPr>
          </a:p>
          <a:p>
            <a:pPr eaLnBrk="1" hangingPunct="1">
              <a:lnSpc>
                <a:spcPct val="90000"/>
              </a:lnSpc>
            </a:pPr>
            <a:r>
              <a:rPr lang="tr-TR" altLang="tr-TR" sz="2800" dirty="0" smtClean="0">
                <a:solidFill>
                  <a:srgbClr val="FF00FF"/>
                </a:solidFill>
                <a:latin typeface="ComicSansMS" charset="0"/>
                <a:cs typeface="Times New Roman" pitchFamily="18" charset="0"/>
              </a:rPr>
              <a:t> Ergenlik döneminde fiziksel gelişim bütün gelişim</a:t>
            </a:r>
            <a:r>
              <a:rPr lang="tr-TR" altLang="tr-TR" sz="2800" dirty="0" smtClean="0">
                <a:solidFill>
                  <a:srgbClr val="FF00FF"/>
                </a:solidFill>
              </a:rPr>
              <a:t> </a:t>
            </a:r>
            <a:r>
              <a:rPr lang="tr-TR" altLang="tr-TR" sz="2800" dirty="0" smtClean="0">
                <a:solidFill>
                  <a:srgbClr val="FF00FF"/>
                </a:solidFill>
                <a:latin typeface="ComicSansMS" charset="0"/>
                <a:cs typeface="Times New Roman" pitchFamily="18" charset="0"/>
              </a:rPr>
              <a:t>dönemlerinin önünde ve çok hızlı bir biçimde kendini gösterir.</a:t>
            </a:r>
            <a:endParaRPr lang="tr-TR" altLang="tr-TR" sz="2800" dirty="0" smtClean="0">
              <a:solidFill>
                <a:srgbClr val="FF00FF"/>
              </a:solidFill>
              <a:cs typeface="Times New Roman" pitchFamily="18" charset="0"/>
            </a:endParaRPr>
          </a:p>
          <a:p>
            <a:pPr eaLnBrk="1" hangingPunct="1">
              <a:lnSpc>
                <a:spcPct val="90000"/>
              </a:lnSpc>
            </a:pPr>
            <a:r>
              <a:rPr lang="tr-TR" altLang="tr-TR" sz="2800" dirty="0" smtClean="0">
                <a:solidFill>
                  <a:srgbClr val="0000FF"/>
                </a:solidFill>
                <a:latin typeface="ComicSansMS" charset="0"/>
                <a:cs typeface="Times New Roman" pitchFamily="18" charset="0"/>
              </a:rPr>
              <a:t>Ergenlik döneminde boyda ve ağırlıkta belirgin artışlar olur.</a:t>
            </a:r>
            <a:endParaRPr lang="tr-TR" altLang="tr-TR" sz="2800" dirty="0" smtClean="0">
              <a:solidFill>
                <a:srgbClr val="0000FF"/>
              </a:solidFill>
              <a:cs typeface="Times New Roman" pitchFamily="18" charset="0"/>
            </a:endParaRPr>
          </a:p>
          <a:p>
            <a:pPr eaLnBrk="1" hangingPunct="1">
              <a:lnSpc>
                <a:spcPct val="90000"/>
              </a:lnSpc>
            </a:pPr>
            <a:r>
              <a:rPr lang="tr-TR" altLang="tr-TR" sz="2800" dirty="0" smtClean="0">
                <a:solidFill>
                  <a:srgbClr val="FF00FF"/>
                </a:solidFill>
                <a:latin typeface="ComicSansMS" charset="0"/>
                <a:cs typeface="Times New Roman" pitchFamily="18" charset="0"/>
              </a:rPr>
              <a:t>Erkeklerde daha çok kas, kızlarda ise yağ dokusu gelişimi olmaktadır.</a:t>
            </a:r>
            <a:endParaRPr lang="tr-TR" altLang="tr-TR" sz="2800" dirty="0" smtClean="0">
              <a:solidFill>
                <a:srgbClr val="FF00FF"/>
              </a:solidFill>
              <a:cs typeface="Times New Roman" pitchFamily="18" charset="0"/>
            </a:endParaRPr>
          </a:p>
          <a:p>
            <a:pPr eaLnBrk="1" hangingPunct="1">
              <a:lnSpc>
                <a:spcPct val="90000"/>
              </a:lnSpc>
            </a:pPr>
            <a:r>
              <a:rPr lang="tr-TR" altLang="tr-TR" sz="2800" dirty="0" smtClean="0">
                <a:solidFill>
                  <a:srgbClr val="0000FF"/>
                </a:solidFill>
                <a:latin typeface="ComicSansMS" charset="0"/>
                <a:cs typeface="Times New Roman" pitchFamily="18" charset="0"/>
              </a:rPr>
              <a:t>Bu nedenle ergenlikte aşırı kilo alımı ve şişmanlık sık görülen</a:t>
            </a:r>
            <a:r>
              <a:rPr lang="tr-TR" altLang="tr-TR" sz="2800" dirty="0" smtClean="0">
                <a:solidFill>
                  <a:srgbClr val="0000FF"/>
                </a:solidFill>
              </a:rPr>
              <a:t> </a:t>
            </a:r>
            <a:r>
              <a:rPr lang="tr-TR" altLang="tr-TR" sz="2800" dirty="0" smtClean="0">
                <a:solidFill>
                  <a:srgbClr val="0000FF"/>
                </a:solidFill>
                <a:latin typeface="ComicSansMS" charset="0"/>
                <a:cs typeface="Times New Roman" pitchFamily="18" charset="0"/>
              </a:rPr>
              <a:t>yakınmalardır..</a:t>
            </a:r>
          </a:p>
          <a:p>
            <a:r>
              <a:rPr lang="tr-TR" altLang="tr-TR" sz="2800" dirty="0" smtClean="0">
                <a:solidFill>
                  <a:srgbClr val="0000FF"/>
                </a:solidFill>
              </a:rPr>
              <a:t> </a:t>
            </a:r>
            <a:r>
              <a:rPr lang="tr-TR" altLang="tr-TR" sz="2800" dirty="0" smtClean="0">
                <a:solidFill>
                  <a:srgbClr val="FF3399"/>
                </a:solidFill>
                <a:latin typeface="ComicSansMS" charset="0"/>
                <a:cs typeface="Times New Roman" pitchFamily="18" charset="0"/>
              </a:rPr>
              <a:t>Normal olarak büyüme ve gelişme birlikte olur. Ancak eş zamanlı</a:t>
            </a:r>
            <a:r>
              <a:rPr lang="tr-TR" altLang="tr-TR" sz="2800" dirty="0" smtClean="0">
                <a:solidFill>
                  <a:srgbClr val="FF3399"/>
                </a:solidFill>
                <a:cs typeface="Times New Roman" pitchFamily="18" charset="0"/>
              </a:rPr>
              <a:t> </a:t>
            </a:r>
            <a:r>
              <a:rPr lang="tr-TR" altLang="tr-TR" sz="2800" dirty="0" smtClean="0">
                <a:solidFill>
                  <a:srgbClr val="FF3399"/>
                </a:solidFill>
                <a:latin typeface="ComicSansMS" charset="0"/>
                <a:cs typeface="Times New Roman" pitchFamily="18" charset="0"/>
              </a:rPr>
              <a:t>olmayabilir, biri diğerinin önüne geçebilir. Kişinin bedensel büyümesi</a:t>
            </a:r>
            <a:r>
              <a:rPr lang="tr-TR" altLang="tr-TR" sz="2800" dirty="0" smtClean="0">
                <a:solidFill>
                  <a:srgbClr val="FF3399"/>
                </a:solidFill>
                <a:cs typeface="Times New Roman" pitchFamily="18" charset="0"/>
              </a:rPr>
              <a:t> </a:t>
            </a:r>
            <a:r>
              <a:rPr lang="tr-TR" altLang="tr-TR" sz="2800" dirty="0" smtClean="0">
                <a:solidFill>
                  <a:srgbClr val="FF3399"/>
                </a:solidFill>
                <a:latin typeface="ComicSansMS" charset="0"/>
                <a:cs typeface="Times New Roman" pitchFamily="18" charset="0"/>
              </a:rPr>
              <a:t>geri, zihinsel ve ruhsal gelişimi ise çok ileri olabilir. Bu durum</a:t>
            </a:r>
            <a:r>
              <a:rPr lang="tr-TR" altLang="tr-TR" sz="2800" dirty="0" smtClean="0">
                <a:solidFill>
                  <a:srgbClr val="FF3399"/>
                </a:solidFill>
                <a:cs typeface="Times New Roman" pitchFamily="18" charset="0"/>
              </a:rPr>
              <a:t> </a:t>
            </a:r>
            <a:r>
              <a:rPr lang="tr-TR" altLang="tr-TR" sz="2800" dirty="0" smtClean="0">
                <a:solidFill>
                  <a:srgbClr val="FF3399"/>
                </a:solidFill>
                <a:latin typeface="ComicSansMS" charset="0"/>
                <a:cs typeface="Times New Roman" pitchFamily="18" charset="0"/>
              </a:rPr>
              <a:t>çocukların kendi kimliklerini benimsemelerini, kendileriyle barışık</a:t>
            </a:r>
            <a:endParaRPr lang="tr-TR" altLang="tr-TR" sz="2800" dirty="0" smtClean="0">
              <a:solidFill>
                <a:srgbClr val="FF3399"/>
              </a:solidFill>
              <a:cs typeface="Times New Roman" pitchFamily="18" charset="0"/>
            </a:endParaRPr>
          </a:p>
          <a:p>
            <a:pPr>
              <a:buNone/>
            </a:pPr>
            <a:r>
              <a:rPr lang="tr-TR" altLang="tr-TR" sz="2800" dirty="0" smtClean="0">
                <a:solidFill>
                  <a:srgbClr val="FF3399"/>
                </a:solidFill>
                <a:latin typeface="ComicSansMS" charset="0"/>
                <a:cs typeface="Times New Roman" pitchFamily="18" charset="0"/>
              </a:rPr>
              <a:t>olmalarını zorlaştırabilir.</a:t>
            </a:r>
            <a:endParaRPr lang="tr-TR" altLang="tr-TR" sz="2800" dirty="0" smtClean="0">
              <a:solidFill>
                <a:srgbClr val="FF3399"/>
              </a:solidFill>
            </a:endParaRPr>
          </a:p>
          <a:p>
            <a:pPr eaLnBrk="1" hangingPunct="1">
              <a:lnSpc>
                <a:spcPct val="90000"/>
              </a:lnSpc>
            </a:pPr>
            <a:endParaRPr lang="tr-TR" altLang="tr-TR" sz="2800" dirty="0" smtClean="0">
              <a:solidFill>
                <a:srgbClr val="0000FF"/>
              </a:solidFill>
            </a:endParaRPr>
          </a:p>
          <a:p>
            <a:pPr eaLnBrk="1" hangingPunct="1">
              <a:lnSpc>
                <a:spcPct val="90000"/>
              </a:lnSpc>
            </a:pPr>
            <a:endParaRPr lang="tr-TR" altLang="tr-TR" sz="2800"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0" y="609600"/>
            <a:ext cx="7772400" cy="1143000"/>
          </a:xfrm>
        </p:spPr>
        <p:txBody>
          <a:bodyPr anchor="ctr">
            <a:normAutofit fontScale="90000"/>
          </a:bodyPr>
          <a:lstStyle/>
          <a:p>
            <a:pPr eaLnBrk="1" hangingPunct="1"/>
            <a:r>
              <a:rPr lang="tr-TR" altLang="tr-TR" sz="3600" dirty="0" smtClean="0">
                <a:solidFill>
                  <a:srgbClr val="FF0000"/>
                </a:solidFill>
                <a:latin typeface="ComicSansMS" charset="0"/>
                <a:cs typeface="Times New Roman" pitchFamily="18" charset="0"/>
              </a:rPr>
              <a:t>Ergenliğin herkesçe bilinen sakarlığı başlıca iki nedene</a:t>
            </a:r>
            <a:r>
              <a:rPr lang="tr-TR" altLang="tr-TR" sz="3600" dirty="0" smtClean="0">
                <a:solidFill>
                  <a:srgbClr val="FF0000"/>
                </a:solidFill>
              </a:rPr>
              <a:t> </a:t>
            </a:r>
            <a:r>
              <a:rPr lang="tr-TR" altLang="tr-TR" sz="3600" dirty="0" smtClean="0">
                <a:solidFill>
                  <a:srgbClr val="FF0000"/>
                </a:solidFill>
                <a:latin typeface="ComicSansMS" charset="0"/>
                <a:cs typeface="Times New Roman" pitchFamily="18" charset="0"/>
              </a:rPr>
              <a:t>bağlanabilir!</a:t>
            </a:r>
            <a:r>
              <a:rPr lang="tr-TR" altLang="tr-TR" sz="4400" dirty="0" smtClean="0">
                <a:latin typeface="ComicSansMS" charset="0"/>
                <a:cs typeface="Times New Roman" pitchFamily="18" charset="0"/>
              </a:rPr>
              <a:t> </a:t>
            </a:r>
            <a:endParaRPr lang="tr-TR" altLang="tr-TR" sz="4400" dirty="0" smtClean="0">
              <a:latin typeface="ComicSansMS" charset="0"/>
              <a:cs typeface="Times New Roman" pitchFamily="18" charset="0"/>
            </a:endParaRPr>
          </a:p>
        </p:txBody>
      </p:sp>
      <p:sp>
        <p:nvSpPr>
          <p:cNvPr id="15363" name="Rectangle 3"/>
          <p:cNvSpPr>
            <a:spLocks noGrp="1" noChangeArrowheads="1"/>
          </p:cNvSpPr>
          <p:nvPr>
            <p:ph type="subTitle" idx="1"/>
          </p:nvPr>
        </p:nvSpPr>
        <p:spPr>
          <a:xfrm>
            <a:off x="539552" y="2133600"/>
            <a:ext cx="8352928" cy="3311624"/>
          </a:xfrm>
        </p:spPr>
        <p:txBody>
          <a:bodyPr>
            <a:normAutofit fontScale="85000" lnSpcReduction="20000"/>
          </a:bodyPr>
          <a:lstStyle/>
          <a:p>
            <a:pPr algn="l" eaLnBrk="1" hangingPunct="1"/>
            <a:r>
              <a:rPr lang="tr-TR" altLang="tr-TR" b="1" dirty="0" smtClean="0">
                <a:solidFill>
                  <a:srgbClr val="0000FF"/>
                </a:solidFill>
                <a:latin typeface="ComicSansMS" charset="0"/>
                <a:cs typeface="Times New Roman" pitchFamily="18" charset="0"/>
              </a:rPr>
              <a:t>     İlk </a:t>
            </a:r>
            <a:r>
              <a:rPr lang="tr-TR" altLang="tr-TR" b="1" dirty="0" smtClean="0">
                <a:solidFill>
                  <a:srgbClr val="0000FF"/>
                </a:solidFill>
                <a:latin typeface="ComicSansMS" charset="0"/>
                <a:cs typeface="Times New Roman" pitchFamily="18" charset="0"/>
              </a:rPr>
              <a:t>nedeni</a:t>
            </a:r>
            <a:r>
              <a:rPr lang="tr-TR" altLang="tr-TR" dirty="0" smtClean="0">
                <a:solidFill>
                  <a:srgbClr val="0000FF"/>
                </a:solidFill>
                <a:latin typeface="ComicSansMS" charset="0"/>
                <a:cs typeface="Times New Roman" pitchFamily="18" charset="0"/>
              </a:rPr>
              <a:t> ergenin hızla büyümesi ve uzamasının,</a:t>
            </a:r>
            <a:r>
              <a:rPr lang="tr-TR" altLang="tr-TR" dirty="0" smtClean="0">
                <a:solidFill>
                  <a:srgbClr val="0000FF"/>
                </a:solidFill>
              </a:rPr>
              <a:t> </a:t>
            </a:r>
            <a:r>
              <a:rPr lang="tr-TR" altLang="tr-TR" dirty="0" smtClean="0">
                <a:solidFill>
                  <a:srgbClr val="0000FF"/>
                </a:solidFill>
                <a:latin typeface="ComicSansMS" charset="0"/>
                <a:cs typeface="Times New Roman" pitchFamily="18" charset="0"/>
              </a:rPr>
              <a:t>kaslarının güdümlü çalışmasını aksatmasıdır. Daha önceki yıllarda</a:t>
            </a:r>
            <a:r>
              <a:rPr lang="tr-TR" altLang="tr-TR" dirty="0" smtClean="0">
                <a:solidFill>
                  <a:srgbClr val="0000FF"/>
                </a:solidFill>
              </a:rPr>
              <a:t> </a:t>
            </a:r>
            <a:r>
              <a:rPr lang="tr-TR" altLang="tr-TR" dirty="0" smtClean="0">
                <a:solidFill>
                  <a:srgbClr val="0000FF"/>
                </a:solidFill>
                <a:latin typeface="ComicSansMS" charset="0"/>
                <a:cs typeface="Times New Roman" pitchFamily="18" charset="0"/>
              </a:rPr>
              <a:t>kazanılan motor becerisi ve denge yeni kazanılan boyutlara uymaz.</a:t>
            </a:r>
            <a:endParaRPr lang="tr-TR" altLang="tr-TR" dirty="0" smtClean="0">
              <a:solidFill>
                <a:srgbClr val="0000FF"/>
              </a:solidFill>
              <a:cs typeface="Times New Roman" pitchFamily="18" charset="0"/>
            </a:endParaRPr>
          </a:p>
          <a:p>
            <a:pPr algn="l" eaLnBrk="1" hangingPunct="1"/>
            <a:r>
              <a:rPr lang="tr-TR" altLang="tr-TR" b="1" dirty="0" smtClean="0">
                <a:solidFill>
                  <a:srgbClr val="0000FF"/>
                </a:solidFill>
                <a:latin typeface="ComicSansMS" charset="0"/>
                <a:cs typeface="Times New Roman" pitchFamily="18" charset="0"/>
              </a:rPr>
              <a:t>     İkinci </a:t>
            </a:r>
            <a:r>
              <a:rPr lang="tr-TR" altLang="tr-TR" b="1" dirty="0" smtClean="0">
                <a:solidFill>
                  <a:srgbClr val="0000FF"/>
                </a:solidFill>
                <a:latin typeface="ComicSansMS" charset="0"/>
                <a:cs typeface="Times New Roman" pitchFamily="18" charset="0"/>
              </a:rPr>
              <a:t>neden ise</a:t>
            </a:r>
            <a:r>
              <a:rPr lang="tr-TR" altLang="tr-TR" dirty="0" smtClean="0">
                <a:solidFill>
                  <a:srgbClr val="0000FF"/>
                </a:solidFill>
                <a:latin typeface="ComicSansMS" charset="0"/>
                <a:cs typeface="Times New Roman" pitchFamily="18" charset="0"/>
              </a:rPr>
              <a:t> ergenin utangaçlığıdır. Herkesin kendisini gözlediğini</a:t>
            </a:r>
            <a:r>
              <a:rPr lang="tr-TR" altLang="tr-TR" dirty="0" smtClean="0">
                <a:solidFill>
                  <a:srgbClr val="0000FF"/>
                </a:solidFill>
              </a:rPr>
              <a:t> </a:t>
            </a:r>
            <a:r>
              <a:rPr lang="tr-TR" altLang="tr-TR" dirty="0" smtClean="0">
                <a:solidFill>
                  <a:srgbClr val="0000FF"/>
                </a:solidFill>
                <a:latin typeface="ComicSansMS" charset="0"/>
                <a:cs typeface="Times New Roman" pitchFamily="18" charset="0"/>
              </a:rPr>
              <a:t>sanır. Deneyimsiz ve toy olduğunun bilincindedir. Bu da onun yanlışlar</a:t>
            </a:r>
            <a:r>
              <a:rPr lang="tr-TR" altLang="tr-TR" dirty="0" smtClean="0">
                <a:solidFill>
                  <a:srgbClr val="0000FF"/>
                </a:solidFill>
              </a:rPr>
              <a:t> </a:t>
            </a:r>
            <a:r>
              <a:rPr lang="tr-TR" altLang="tr-TR" dirty="0" smtClean="0">
                <a:solidFill>
                  <a:srgbClr val="0000FF"/>
                </a:solidFill>
                <a:latin typeface="ComicSansMS" charset="0"/>
                <a:cs typeface="Times New Roman" pitchFamily="18" charset="0"/>
              </a:rPr>
              <a:t>yapmasına, tökezlemesine, önüne arkasına bakmadan bir şeyleri</a:t>
            </a:r>
            <a:r>
              <a:rPr lang="tr-TR" altLang="tr-TR" dirty="0" smtClean="0">
                <a:solidFill>
                  <a:srgbClr val="0000FF"/>
                </a:solidFill>
              </a:rPr>
              <a:t> </a:t>
            </a:r>
            <a:r>
              <a:rPr lang="tr-TR" altLang="tr-TR" dirty="0" smtClean="0">
                <a:solidFill>
                  <a:srgbClr val="0000FF"/>
                </a:solidFill>
                <a:latin typeface="ComicSansMS" charset="0"/>
                <a:cs typeface="Times New Roman" pitchFamily="18" charset="0"/>
              </a:rPr>
              <a:t>devirmesine neden olur.</a:t>
            </a:r>
            <a:r>
              <a:rPr lang="tr-TR" altLang="tr-TR" dirty="0" smtClean="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additive="base">
                                        <p:cTn id="19"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8229600" cy="864096"/>
          </a:xfrm>
        </p:spPr>
        <p:txBody>
          <a:bodyPr>
            <a:noAutofit/>
          </a:bodyPr>
          <a:lstStyle/>
          <a:p>
            <a:r>
              <a:rPr lang="tr-TR" sz="4800" b="1" i="1" dirty="0" smtClean="0">
                <a:solidFill>
                  <a:srgbClr val="C00000"/>
                </a:solidFill>
              </a:rPr>
              <a:t>ERGENLİKTE GELİŞİM</a:t>
            </a:r>
            <a:r>
              <a:rPr lang="tr-TR" dirty="0" smtClean="0"/>
              <a:t/>
            </a:r>
            <a:br>
              <a:rPr lang="tr-TR" dirty="0" smtClean="0"/>
            </a:br>
            <a:endParaRPr lang="tr-TR" dirty="0"/>
          </a:p>
        </p:txBody>
      </p:sp>
      <p:graphicFrame>
        <p:nvGraphicFramePr>
          <p:cNvPr id="4" name="Diyagram 3"/>
          <p:cNvGraphicFramePr/>
          <p:nvPr>
            <p:extLst>
              <p:ext uri="{D42A27DB-BD31-4B8C-83A1-F6EECF244321}">
                <p14:modId xmlns="" xmlns:p14="http://schemas.microsoft.com/office/powerpoint/2010/main" val="1242382935"/>
              </p:ext>
            </p:extLst>
          </p:nvPr>
        </p:nvGraphicFramePr>
        <p:xfrm>
          <a:off x="-252536" y="1268760"/>
          <a:ext cx="9649072" cy="541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54067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64851" y="0"/>
            <a:ext cx="8229600" cy="1143000"/>
          </a:xfrm>
        </p:spPr>
        <p:txBody>
          <a:bodyPr/>
          <a:lstStyle/>
          <a:p>
            <a:r>
              <a:rPr lang="tr-TR" b="1" i="1" dirty="0" smtClean="0">
                <a:solidFill>
                  <a:srgbClr val="C00000"/>
                </a:solidFill>
                <a:latin typeface="Comic Sans MS" pitchFamily="66" charset="0"/>
              </a:rPr>
              <a:t>FİZİKSEL GELİŞİM</a:t>
            </a:r>
            <a:endParaRPr lang="tr-TR" b="1" i="1" dirty="0">
              <a:solidFill>
                <a:srgbClr val="C00000"/>
              </a:solidFill>
              <a:latin typeface="Comic Sans MS" pitchFamily="66" charset="0"/>
            </a:endParaRPr>
          </a:p>
        </p:txBody>
      </p:sp>
      <p:sp>
        <p:nvSpPr>
          <p:cNvPr id="4" name="Dikdörtgen 3"/>
          <p:cNvSpPr/>
          <p:nvPr/>
        </p:nvSpPr>
        <p:spPr>
          <a:xfrm>
            <a:off x="258462" y="1057257"/>
            <a:ext cx="8454200" cy="923330"/>
          </a:xfrm>
          <a:prstGeom prst="rect">
            <a:avLst/>
          </a:prstGeom>
        </p:spPr>
        <p:txBody>
          <a:bodyPr wrap="square">
            <a:spAutoFit/>
          </a:bodyPr>
          <a:lstStyle/>
          <a:p>
            <a:pPr algn="just"/>
            <a:r>
              <a:rPr lang="tr-TR" b="1" dirty="0" smtClean="0">
                <a:latin typeface="Comic Sans MS" pitchFamily="66" charset="0"/>
              </a:rPr>
              <a:t>Ergenlik döneminin başlangıcının habercisi, boy uzamasıdır. Erkek çocuklar doğuşta kızlardan biraz daha boylu olup, bu üstünlüğü 10 yaşlarına kadar korurlar, fakat kızlar da bu yaşlarda onlara yetişir. </a:t>
            </a:r>
            <a:endParaRPr lang="tr-TR" b="1" dirty="0">
              <a:latin typeface="Comic Sans MS" pitchFamily="66" charset="0"/>
            </a:endParaRPr>
          </a:p>
        </p:txBody>
      </p:sp>
      <p:sp>
        <p:nvSpPr>
          <p:cNvPr id="6" name="Dikdörtgen 5"/>
          <p:cNvSpPr/>
          <p:nvPr/>
        </p:nvSpPr>
        <p:spPr>
          <a:xfrm>
            <a:off x="270178" y="2130141"/>
            <a:ext cx="8208912" cy="646331"/>
          </a:xfrm>
          <a:prstGeom prst="rect">
            <a:avLst/>
          </a:prstGeom>
        </p:spPr>
        <p:txBody>
          <a:bodyPr wrap="square">
            <a:spAutoFit/>
          </a:bodyPr>
          <a:lstStyle/>
          <a:p>
            <a:pPr algn="just"/>
            <a:r>
              <a:rPr lang="tr-TR" b="1" dirty="0" smtClean="0">
                <a:latin typeface="Comic Sans MS" pitchFamily="66" charset="0"/>
              </a:rPr>
              <a:t>Ergenlik çağında gelişmenin diğer bir yönü de, kilo alınarak ağırlığın artmasıdır. </a:t>
            </a:r>
            <a:endParaRPr lang="tr-TR" b="1" dirty="0">
              <a:latin typeface="Comic Sans MS" pitchFamily="66" charset="0"/>
            </a:endParaRPr>
          </a:p>
        </p:txBody>
      </p:sp>
      <p:sp>
        <p:nvSpPr>
          <p:cNvPr id="8" name="Dikdörtgen 7"/>
          <p:cNvSpPr/>
          <p:nvPr/>
        </p:nvSpPr>
        <p:spPr>
          <a:xfrm>
            <a:off x="256036" y="2673786"/>
            <a:ext cx="8513581" cy="646331"/>
          </a:xfrm>
          <a:prstGeom prst="rect">
            <a:avLst/>
          </a:prstGeom>
        </p:spPr>
        <p:txBody>
          <a:bodyPr wrap="square">
            <a:spAutoFit/>
          </a:bodyPr>
          <a:lstStyle/>
          <a:p>
            <a:pPr algn="just"/>
            <a:r>
              <a:rPr lang="tr-TR" b="1" dirty="0" smtClean="0">
                <a:latin typeface="Comic Sans MS" pitchFamily="66" charset="0"/>
              </a:rPr>
              <a:t>Ergenlerde ses, çocukluktakinin aksine kalınlaşmaya başlar. Bu dönemde ergen ses tonunu ayarlayamaz. </a:t>
            </a:r>
            <a:endParaRPr lang="tr-TR" b="1" dirty="0">
              <a:latin typeface="Comic Sans MS" pitchFamily="66" charset="0"/>
            </a:endParaRPr>
          </a:p>
        </p:txBody>
      </p:sp>
      <p:sp>
        <p:nvSpPr>
          <p:cNvPr id="9" name="Dikdörtgen 8"/>
          <p:cNvSpPr/>
          <p:nvPr/>
        </p:nvSpPr>
        <p:spPr>
          <a:xfrm>
            <a:off x="236758" y="3524278"/>
            <a:ext cx="8217502" cy="369332"/>
          </a:xfrm>
          <a:prstGeom prst="rect">
            <a:avLst/>
          </a:prstGeom>
        </p:spPr>
        <p:txBody>
          <a:bodyPr wrap="square">
            <a:spAutoFit/>
          </a:bodyPr>
          <a:lstStyle/>
          <a:p>
            <a:pPr algn="just"/>
            <a:r>
              <a:rPr lang="tr-TR" b="1" dirty="0" smtClean="0">
                <a:latin typeface="Comic Sans MS" pitchFamily="66" charset="0"/>
              </a:rPr>
              <a:t>Yağ birikiminin artmasına bağlı olarak ergenlik sivilceleri meydana gelir. </a:t>
            </a:r>
            <a:endParaRPr lang="tr-TR" b="1" dirty="0">
              <a:latin typeface="Comic Sans MS" pitchFamily="66" charset="0"/>
            </a:endParaRPr>
          </a:p>
        </p:txBody>
      </p:sp>
      <p:pic>
        <p:nvPicPr>
          <p:cNvPr id="10" name="Resim 9"/>
          <p:cNvPicPr>
            <a:picLocks noChangeAspect="1"/>
          </p:cNvPicPr>
          <p:nvPr/>
        </p:nvPicPr>
        <p:blipFill>
          <a:blip r:embed="rId3" cstate="print">
            <a:clrChange>
              <a:clrFrom>
                <a:srgbClr val="FBFBFB"/>
              </a:clrFrom>
              <a:clrTo>
                <a:srgbClr val="FBFBFB">
                  <a:alpha val="0"/>
                </a:srgbClr>
              </a:clrTo>
            </a:clrChange>
            <a:extLst>
              <a:ext uri="{28A0092B-C50C-407E-A947-70E740481C1C}">
                <a14:useLocalDpi xmlns="" xmlns:a14="http://schemas.microsoft.com/office/drawing/2010/main" val="0"/>
              </a:ext>
            </a:extLst>
          </a:blip>
          <a:stretch>
            <a:fillRect/>
          </a:stretch>
        </p:blipFill>
        <p:spPr>
          <a:xfrm>
            <a:off x="7135047" y="3509744"/>
            <a:ext cx="1977114" cy="2471393"/>
          </a:xfrm>
          <a:prstGeom prst="rect">
            <a:avLst/>
          </a:prstGeom>
        </p:spPr>
      </p:pic>
      <p:sp>
        <p:nvSpPr>
          <p:cNvPr id="12" name="Dikdörtgen 11"/>
          <p:cNvSpPr/>
          <p:nvPr/>
        </p:nvSpPr>
        <p:spPr>
          <a:xfrm>
            <a:off x="271091" y="4077072"/>
            <a:ext cx="5400600" cy="646331"/>
          </a:xfrm>
          <a:prstGeom prst="rect">
            <a:avLst/>
          </a:prstGeom>
        </p:spPr>
        <p:txBody>
          <a:bodyPr wrap="square">
            <a:spAutoFit/>
          </a:bodyPr>
          <a:lstStyle/>
          <a:p>
            <a:r>
              <a:rPr lang="tr-TR" b="1" dirty="0" smtClean="0">
                <a:latin typeface="Comic Sans MS" pitchFamily="66" charset="0"/>
              </a:rPr>
              <a:t>El ve ayaklardaki büyümeler sakarlıklara neden olabilir</a:t>
            </a:r>
            <a:r>
              <a:rPr lang="tr-TR" dirty="0" smtClean="0">
                <a:latin typeface="Comic Sans MS" pitchFamily="66" charset="0"/>
              </a:rPr>
              <a:t>. </a:t>
            </a:r>
            <a:endParaRPr lang="tr-TR" dirty="0">
              <a:latin typeface="Comic Sans MS" pitchFamily="66" charset="0"/>
            </a:endParaRPr>
          </a:p>
        </p:txBody>
      </p:sp>
      <p:sp>
        <p:nvSpPr>
          <p:cNvPr id="13" name="Dikdörtgen 12"/>
          <p:cNvSpPr/>
          <p:nvPr/>
        </p:nvSpPr>
        <p:spPr>
          <a:xfrm>
            <a:off x="270178" y="4653136"/>
            <a:ext cx="6053431" cy="646331"/>
          </a:xfrm>
          <a:prstGeom prst="rect">
            <a:avLst/>
          </a:prstGeom>
        </p:spPr>
        <p:txBody>
          <a:bodyPr wrap="square">
            <a:spAutoFit/>
          </a:bodyPr>
          <a:lstStyle/>
          <a:p>
            <a:r>
              <a:rPr lang="tr-TR" b="1" dirty="0" smtClean="0">
                <a:latin typeface="Comic Sans MS" pitchFamily="66" charset="0"/>
              </a:rPr>
              <a:t>Bedensel gelişime bağlı olarak bel ve bacak ağrıları görülebilir.</a:t>
            </a:r>
            <a:endParaRPr lang="tr-TR" b="1" dirty="0">
              <a:latin typeface="Comic Sans MS" pitchFamily="66" charset="0"/>
            </a:endParaRPr>
          </a:p>
        </p:txBody>
      </p:sp>
      <p:sp>
        <p:nvSpPr>
          <p:cNvPr id="14" name="Dikdörtgen 13"/>
          <p:cNvSpPr/>
          <p:nvPr/>
        </p:nvSpPr>
        <p:spPr>
          <a:xfrm>
            <a:off x="251520" y="5301208"/>
            <a:ext cx="6874470" cy="646331"/>
          </a:xfrm>
          <a:prstGeom prst="rect">
            <a:avLst/>
          </a:prstGeom>
        </p:spPr>
        <p:txBody>
          <a:bodyPr wrap="square">
            <a:spAutoFit/>
          </a:bodyPr>
          <a:lstStyle/>
          <a:p>
            <a:pPr algn="just"/>
            <a:r>
              <a:rPr lang="tr-TR" b="1" dirty="0" smtClean="0">
                <a:latin typeface="Comic Sans MS" pitchFamily="66" charset="0"/>
              </a:rPr>
              <a:t>Ergenlik döneminde yüzde meydana gelen en belirgin değişiklik, erkek çocukta bıyık ve sakalların çıkmasıdır. </a:t>
            </a:r>
            <a:endParaRPr lang="tr-TR" b="1" dirty="0">
              <a:latin typeface="Comic Sans MS" pitchFamily="66" charset="0"/>
            </a:endParaRPr>
          </a:p>
        </p:txBody>
      </p:sp>
      <p:pic>
        <p:nvPicPr>
          <p:cNvPr id="15" name="Picture 3" descr="C:\Documents and Settings\serapozengi\Application Data\Microsoft\Media Catalog\nhav.gif"/>
          <p:cNvPicPr>
            <a:picLocks noChangeAspect="1" noChangeArrowheads="1" noCrop="1"/>
          </p:cNvPicPr>
          <p:nvPr/>
        </p:nvPicPr>
        <p:blipFill>
          <a:blip r:embed="rId4" cstate="print"/>
          <a:srcRect/>
          <a:stretch>
            <a:fillRect/>
          </a:stretch>
        </p:blipFill>
        <p:spPr bwMode="auto">
          <a:xfrm>
            <a:off x="395536" y="0"/>
            <a:ext cx="2880320" cy="2520280"/>
          </a:xfrm>
          <a:prstGeom prst="rect">
            <a:avLst/>
          </a:prstGeom>
          <a:noFill/>
          <a:ln w="9525">
            <a:noFill/>
            <a:miter lim="800000"/>
            <a:headEnd/>
            <a:tailEnd/>
          </a:ln>
        </p:spPr>
      </p:pic>
    </p:spTree>
    <p:extLst>
      <p:ext uri="{BB962C8B-B14F-4D97-AF65-F5344CB8AC3E}">
        <p14:creationId xmlns="" xmlns:p14="http://schemas.microsoft.com/office/powerpoint/2010/main" val="17928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1+#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a:xfrm>
            <a:off x="381000" y="457200"/>
            <a:ext cx="6400800" cy="5348064"/>
          </a:xfrm>
        </p:spPr>
        <p:txBody>
          <a:bodyPr>
            <a:normAutofit fontScale="85000" lnSpcReduction="10000"/>
          </a:bodyPr>
          <a:lstStyle/>
          <a:p>
            <a:pPr algn="l" eaLnBrk="1" hangingPunct="1"/>
            <a:r>
              <a:rPr lang="tr-TR" altLang="tr-TR" b="1" dirty="0" smtClean="0">
                <a:solidFill>
                  <a:schemeClr val="tx1">
                    <a:lumMod val="95000"/>
                    <a:lumOff val="5000"/>
                  </a:schemeClr>
                </a:solidFill>
                <a:latin typeface="ComicSansMS-Bold" charset="0"/>
                <a:cs typeface="Times New Roman" pitchFamily="18" charset="0"/>
              </a:rPr>
              <a:t>Ergenlik Çağındaki Kızlarda; </a:t>
            </a:r>
            <a:r>
              <a:rPr lang="tr-TR" altLang="tr-TR" dirty="0" smtClean="0">
                <a:solidFill>
                  <a:schemeClr val="tx1">
                    <a:lumMod val="95000"/>
                    <a:lumOff val="5000"/>
                  </a:schemeClr>
                </a:solidFill>
                <a:latin typeface="ComicSansMS" charset="0"/>
                <a:cs typeface="Times New Roman" pitchFamily="18" charset="0"/>
              </a:rPr>
              <a:t>Boy uzar, kilo artar, </a:t>
            </a:r>
            <a:r>
              <a:rPr lang="tr-TR" altLang="tr-TR" dirty="0" smtClean="0">
                <a:solidFill>
                  <a:schemeClr val="tx1">
                    <a:lumMod val="95000"/>
                    <a:lumOff val="5000"/>
                  </a:schemeClr>
                </a:solidFill>
                <a:latin typeface="ComicSansMS" charset="0"/>
                <a:cs typeface="Times New Roman" pitchFamily="18" charset="0"/>
              </a:rPr>
              <a:t>göğüsler</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belirginleşir</a:t>
            </a:r>
            <a:r>
              <a:rPr lang="tr-TR" altLang="tr-TR" dirty="0" smtClean="0">
                <a:solidFill>
                  <a:schemeClr val="tx1">
                    <a:lumMod val="95000"/>
                    <a:lumOff val="5000"/>
                  </a:schemeClr>
                </a:solidFill>
                <a:latin typeface="ComicSansMS" charset="0"/>
                <a:cs typeface="Times New Roman" pitchFamily="18" charset="0"/>
              </a:rPr>
              <a:t>, ağırlıklı olarak kasık bölgesinde ve koltuk altında </a:t>
            </a:r>
            <a:r>
              <a:rPr lang="tr-TR" altLang="tr-TR" dirty="0" smtClean="0">
                <a:solidFill>
                  <a:schemeClr val="tx1">
                    <a:lumMod val="95000"/>
                    <a:lumOff val="5000"/>
                  </a:schemeClr>
                </a:solidFill>
                <a:latin typeface="ComicSansMS" charset="0"/>
                <a:cs typeface="Times New Roman" pitchFamily="18" charset="0"/>
              </a:rPr>
              <a:t>olmak</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üzere </a:t>
            </a:r>
            <a:r>
              <a:rPr lang="tr-TR" altLang="tr-TR" dirty="0" smtClean="0">
                <a:solidFill>
                  <a:schemeClr val="tx1">
                    <a:lumMod val="95000"/>
                    <a:lumOff val="5000"/>
                  </a:schemeClr>
                </a:solidFill>
                <a:latin typeface="ComicSansMS" charset="0"/>
                <a:cs typeface="Times New Roman" pitchFamily="18" charset="0"/>
              </a:rPr>
              <a:t>bedenin diğer bölgelerinde kıllanma olur. Kas ve daha çok yağ</a:t>
            </a:r>
            <a:endParaRPr lang="tr-TR" altLang="tr-TR" dirty="0" smtClean="0">
              <a:solidFill>
                <a:schemeClr val="tx1">
                  <a:lumMod val="95000"/>
                  <a:lumOff val="5000"/>
                </a:schemeClr>
              </a:solidFill>
              <a:cs typeface="Times New Roman" pitchFamily="18" charset="0"/>
            </a:endParaRPr>
          </a:p>
          <a:p>
            <a:pPr algn="l" eaLnBrk="1" hangingPunct="1"/>
            <a:r>
              <a:rPr lang="tr-TR" altLang="tr-TR" dirty="0" smtClean="0">
                <a:solidFill>
                  <a:schemeClr val="tx1">
                    <a:lumMod val="95000"/>
                    <a:lumOff val="5000"/>
                  </a:schemeClr>
                </a:solidFill>
                <a:latin typeface="ComicSansMS" charset="0"/>
                <a:cs typeface="Times New Roman" pitchFamily="18" charset="0"/>
              </a:rPr>
              <a:t>dokusu gelişimi ile, beden hatları yeni biçimini kazanır. Saç </a:t>
            </a:r>
            <a:r>
              <a:rPr lang="tr-TR" altLang="tr-TR" dirty="0" smtClean="0">
                <a:solidFill>
                  <a:schemeClr val="tx1">
                    <a:lumMod val="95000"/>
                    <a:lumOff val="5000"/>
                  </a:schemeClr>
                </a:solidFill>
                <a:latin typeface="ComicSansMS" charset="0"/>
                <a:cs typeface="Times New Roman" pitchFamily="18" charset="0"/>
              </a:rPr>
              <a:t>ve</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derilerinde </a:t>
            </a:r>
            <a:r>
              <a:rPr lang="tr-TR" altLang="tr-TR" dirty="0" smtClean="0">
                <a:solidFill>
                  <a:schemeClr val="tx1">
                    <a:lumMod val="95000"/>
                    <a:lumOff val="5000"/>
                  </a:schemeClr>
                </a:solidFill>
                <a:latin typeface="ComicSansMS" charset="0"/>
                <a:cs typeface="Times New Roman" pitchFamily="18" charset="0"/>
              </a:rPr>
              <a:t>yağlanma artabilir. Bunun sonucu olarak sivilceler ve </a:t>
            </a:r>
            <a:r>
              <a:rPr lang="tr-TR" altLang="tr-TR" dirty="0" smtClean="0">
                <a:solidFill>
                  <a:schemeClr val="tx1">
                    <a:lumMod val="95000"/>
                    <a:lumOff val="5000"/>
                  </a:schemeClr>
                </a:solidFill>
                <a:latin typeface="ComicSansMS" charset="0"/>
                <a:cs typeface="Times New Roman" pitchFamily="18" charset="0"/>
              </a:rPr>
              <a:t>siyah</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noktalar </a:t>
            </a:r>
            <a:r>
              <a:rPr lang="tr-TR" altLang="tr-TR" dirty="0" smtClean="0">
                <a:solidFill>
                  <a:schemeClr val="tx1">
                    <a:lumMod val="95000"/>
                    <a:lumOff val="5000"/>
                  </a:schemeClr>
                </a:solidFill>
                <a:latin typeface="ComicSansMS" charset="0"/>
                <a:cs typeface="Times New Roman" pitchFamily="18" charset="0"/>
              </a:rPr>
              <a:t>oluşabilir.</a:t>
            </a:r>
            <a:endParaRPr lang="tr-TR" altLang="tr-TR" dirty="0" smtClean="0">
              <a:solidFill>
                <a:schemeClr val="tx1">
                  <a:lumMod val="95000"/>
                  <a:lumOff val="5000"/>
                </a:schemeClr>
              </a:solidFill>
              <a:cs typeface="Times New Roman" pitchFamily="18" charset="0"/>
            </a:endParaRPr>
          </a:p>
          <a:p>
            <a:pPr algn="l" eaLnBrk="1" hangingPunct="1"/>
            <a:r>
              <a:rPr lang="tr-TR" altLang="tr-TR" dirty="0" smtClean="0">
                <a:solidFill>
                  <a:schemeClr val="tx1">
                    <a:lumMod val="95000"/>
                    <a:lumOff val="5000"/>
                  </a:schemeClr>
                </a:solidFill>
                <a:latin typeface="ComicSansMS" charset="0"/>
                <a:cs typeface="Times New Roman" pitchFamily="18" charset="0"/>
              </a:rPr>
              <a:t>Kızlarda bu döneme özgü görülen en önemli değişiklik, </a:t>
            </a:r>
            <a:r>
              <a:rPr lang="tr-TR" altLang="tr-TR" dirty="0" smtClean="0">
                <a:solidFill>
                  <a:schemeClr val="tx1">
                    <a:lumMod val="95000"/>
                    <a:lumOff val="5000"/>
                  </a:schemeClr>
                </a:solidFill>
                <a:latin typeface="ComicSansMS" charset="0"/>
                <a:cs typeface="Times New Roman" pitchFamily="18" charset="0"/>
              </a:rPr>
              <a:t>üreme</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organlarında </a:t>
            </a:r>
            <a:r>
              <a:rPr lang="tr-TR" altLang="tr-TR" dirty="0" smtClean="0">
                <a:solidFill>
                  <a:schemeClr val="tx1">
                    <a:lumMod val="95000"/>
                    <a:lumOff val="5000"/>
                  </a:schemeClr>
                </a:solidFill>
                <a:latin typeface="ComicSansMS" charset="0"/>
                <a:cs typeface="Times New Roman" pitchFamily="18" charset="0"/>
              </a:rPr>
              <a:t>gelişme ve adet görmenin başlamasıdır.</a:t>
            </a:r>
            <a:r>
              <a:rPr lang="tr-TR" altLang="tr-TR" dirty="0" smtClean="0">
                <a:solidFill>
                  <a:schemeClr val="tx1">
                    <a:lumMod val="95000"/>
                    <a:lumOff val="5000"/>
                  </a:schemeClr>
                </a:solidFill>
              </a:rPr>
              <a:t> </a:t>
            </a:r>
          </a:p>
        </p:txBody>
      </p:sp>
      <p:pic>
        <p:nvPicPr>
          <p:cNvPr id="23556" name="Picture 4" descr="C:\Program Files\Common Files\Microsoft Shared\Clipart\cagcat50\PE03166_.wmf"/>
          <p:cNvPicPr>
            <a:picLocks noChangeAspect="1" noChangeArrowheads="1"/>
          </p:cNvPicPr>
          <p:nvPr/>
        </p:nvPicPr>
        <p:blipFill>
          <a:blip r:embed="rId2" cstate="print"/>
          <a:srcRect/>
          <a:stretch>
            <a:fillRect/>
          </a:stretch>
        </p:blipFill>
        <p:spPr bwMode="auto">
          <a:xfrm>
            <a:off x="6477000" y="1905000"/>
            <a:ext cx="2346325" cy="2474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1+#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additive="base">
                                        <p:cTn id="13"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1" end="1"/>
                                            </p:txEl>
                                          </p:spTgt>
                                        </p:tgtEl>
                                        <p:attrNameLst>
                                          <p:attrName>style.visibility</p:attrName>
                                        </p:attrNameLst>
                                      </p:cBhvr>
                                      <p:to>
                                        <p:strVal val="visible"/>
                                      </p:to>
                                    </p:set>
                                    <p:anim calcmode="lin" valueType="num">
                                      <p:cBhvr additive="base">
                                        <p:cTn id="19"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 calcmode="lin" valueType="num">
                                      <p:cBhvr additive="base">
                                        <p:cTn id="25"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381000" y="381000"/>
            <a:ext cx="6400800" cy="6000328"/>
          </a:xfrm>
        </p:spPr>
        <p:txBody>
          <a:bodyPr>
            <a:normAutofit fontScale="92500" lnSpcReduction="10000"/>
          </a:bodyPr>
          <a:lstStyle/>
          <a:p>
            <a:pPr algn="l" eaLnBrk="1" hangingPunct="1"/>
            <a:r>
              <a:rPr lang="tr-TR" altLang="tr-TR" b="1" dirty="0" smtClean="0">
                <a:solidFill>
                  <a:schemeClr val="tx1">
                    <a:lumMod val="95000"/>
                    <a:lumOff val="5000"/>
                  </a:schemeClr>
                </a:solidFill>
                <a:latin typeface="ComicSansMS-Bold" charset="0"/>
                <a:cs typeface="Times New Roman" pitchFamily="18" charset="0"/>
              </a:rPr>
              <a:t>Ergenlik Çağındaki Erkeklerde; </a:t>
            </a:r>
            <a:r>
              <a:rPr lang="tr-TR" altLang="tr-TR" dirty="0" smtClean="0">
                <a:solidFill>
                  <a:schemeClr val="tx1">
                    <a:lumMod val="95000"/>
                    <a:lumOff val="5000"/>
                  </a:schemeClr>
                </a:solidFill>
                <a:latin typeface="ComicSansMS" charset="0"/>
                <a:cs typeface="Times New Roman" pitchFamily="18" charset="0"/>
              </a:rPr>
              <a:t>Boy uzar, kilo artar, kas </a:t>
            </a:r>
            <a:r>
              <a:rPr lang="tr-TR" altLang="tr-TR" dirty="0" smtClean="0">
                <a:solidFill>
                  <a:schemeClr val="tx1">
                    <a:lumMod val="95000"/>
                    <a:lumOff val="5000"/>
                  </a:schemeClr>
                </a:solidFill>
                <a:latin typeface="ComicSansMS" charset="0"/>
                <a:cs typeface="Times New Roman" pitchFamily="18" charset="0"/>
              </a:rPr>
              <a:t>gücü</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gelişir.Ses </a:t>
            </a:r>
            <a:r>
              <a:rPr lang="tr-TR" altLang="tr-TR" dirty="0" smtClean="0">
                <a:solidFill>
                  <a:schemeClr val="tx1">
                    <a:lumMod val="95000"/>
                    <a:lumOff val="5000"/>
                  </a:schemeClr>
                </a:solidFill>
                <a:latin typeface="ComicSansMS" charset="0"/>
                <a:cs typeface="Times New Roman" pitchFamily="18" charset="0"/>
              </a:rPr>
              <a:t>önce çatallanır, sonra kalınlaşır, sakal ve bıyıklar </a:t>
            </a:r>
            <a:r>
              <a:rPr lang="tr-TR" altLang="tr-TR" dirty="0" smtClean="0">
                <a:solidFill>
                  <a:schemeClr val="tx1">
                    <a:lumMod val="95000"/>
                    <a:lumOff val="5000"/>
                  </a:schemeClr>
                </a:solidFill>
                <a:latin typeface="ComicSansMS" charset="0"/>
                <a:cs typeface="Times New Roman" pitchFamily="18" charset="0"/>
              </a:rPr>
              <a:t>çıkmaya</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başlar</a:t>
            </a:r>
            <a:r>
              <a:rPr lang="tr-TR" altLang="tr-TR" dirty="0" smtClean="0">
                <a:solidFill>
                  <a:schemeClr val="tx1">
                    <a:lumMod val="95000"/>
                    <a:lumOff val="5000"/>
                  </a:schemeClr>
                </a:solidFill>
                <a:latin typeface="ComicSansMS" charset="0"/>
                <a:cs typeface="Times New Roman" pitchFamily="18" charset="0"/>
              </a:rPr>
              <a:t>. Kasık, koltuk altı ve göğüs bölgelerinde yoğun şekilde </a:t>
            </a:r>
            <a:r>
              <a:rPr lang="tr-TR" altLang="tr-TR" dirty="0" smtClean="0">
                <a:solidFill>
                  <a:schemeClr val="tx1">
                    <a:lumMod val="95000"/>
                    <a:lumOff val="5000"/>
                  </a:schemeClr>
                </a:solidFill>
                <a:latin typeface="ComicSansMS" charset="0"/>
                <a:cs typeface="Times New Roman" pitchFamily="18" charset="0"/>
              </a:rPr>
              <a:t>kıllanma</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olur.</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Üreme </a:t>
            </a:r>
            <a:r>
              <a:rPr lang="tr-TR" altLang="tr-TR" dirty="0" smtClean="0">
                <a:solidFill>
                  <a:schemeClr val="tx1">
                    <a:lumMod val="95000"/>
                    <a:lumOff val="5000"/>
                  </a:schemeClr>
                </a:solidFill>
                <a:latin typeface="ComicSansMS" charset="0"/>
                <a:cs typeface="Times New Roman" pitchFamily="18" charset="0"/>
              </a:rPr>
              <a:t>organları gelişir, sperm üretimi başlar. Erkeklerin de saç ve</a:t>
            </a:r>
            <a:endParaRPr lang="tr-TR" altLang="tr-TR" dirty="0" smtClean="0">
              <a:solidFill>
                <a:schemeClr val="tx1">
                  <a:lumMod val="95000"/>
                  <a:lumOff val="5000"/>
                </a:schemeClr>
              </a:solidFill>
              <a:cs typeface="Times New Roman" pitchFamily="18" charset="0"/>
            </a:endParaRPr>
          </a:p>
          <a:p>
            <a:pPr algn="l" eaLnBrk="1" hangingPunct="1"/>
            <a:r>
              <a:rPr lang="tr-TR" altLang="tr-TR" dirty="0" smtClean="0">
                <a:solidFill>
                  <a:schemeClr val="tx1">
                    <a:lumMod val="95000"/>
                    <a:lumOff val="5000"/>
                  </a:schemeClr>
                </a:solidFill>
                <a:latin typeface="ComicSansMS" charset="0"/>
                <a:cs typeface="Times New Roman" pitchFamily="18" charset="0"/>
              </a:rPr>
              <a:t>derilerinde yağlanma artabilir, sivilce ve siyah noktalar </a:t>
            </a:r>
            <a:r>
              <a:rPr lang="tr-TR" altLang="tr-TR" dirty="0" smtClean="0">
                <a:solidFill>
                  <a:schemeClr val="tx1">
                    <a:lumMod val="95000"/>
                    <a:lumOff val="5000"/>
                  </a:schemeClr>
                </a:solidFill>
                <a:latin typeface="ComicSansMS" charset="0"/>
                <a:cs typeface="Times New Roman" pitchFamily="18" charset="0"/>
              </a:rPr>
              <a:t>oluşabilir.</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Bedensel </a:t>
            </a:r>
            <a:r>
              <a:rPr lang="tr-TR" altLang="tr-TR" dirty="0" smtClean="0">
                <a:solidFill>
                  <a:schemeClr val="tx1">
                    <a:lumMod val="95000"/>
                    <a:lumOff val="5000"/>
                  </a:schemeClr>
                </a:solidFill>
                <a:latin typeface="ComicSansMS" charset="0"/>
                <a:cs typeface="Times New Roman" pitchFamily="18" charset="0"/>
              </a:rPr>
              <a:t>değişimin önemli özelliklerinden biri bu </a:t>
            </a:r>
            <a:r>
              <a:rPr lang="tr-TR" altLang="tr-TR" dirty="0" smtClean="0">
                <a:solidFill>
                  <a:schemeClr val="tx1">
                    <a:lumMod val="95000"/>
                    <a:lumOff val="5000"/>
                  </a:schemeClr>
                </a:solidFill>
                <a:latin typeface="ComicSansMS" charset="0"/>
                <a:cs typeface="Times New Roman" pitchFamily="18" charset="0"/>
              </a:rPr>
              <a:t>değişikliklerin</a:t>
            </a:r>
            <a:r>
              <a:rPr lang="tr-TR" altLang="tr-TR" dirty="0" smtClean="0">
                <a:solidFill>
                  <a:schemeClr val="tx1">
                    <a:lumMod val="95000"/>
                    <a:lumOff val="5000"/>
                  </a:schemeClr>
                </a:solidFill>
                <a:cs typeface="Times New Roman" pitchFamily="18" charset="0"/>
              </a:rPr>
              <a:t> </a:t>
            </a:r>
            <a:r>
              <a:rPr lang="tr-TR" altLang="tr-TR" dirty="0" smtClean="0">
                <a:solidFill>
                  <a:schemeClr val="tx1">
                    <a:lumMod val="95000"/>
                    <a:lumOff val="5000"/>
                  </a:schemeClr>
                </a:solidFill>
                <a:latin typeface="ComicSansMS" charset="0"/>
                <a:cs typeface="Times New Roman" pitchFamily="18" charset="0"/>
              </a:rPr>
              <a:t>Başlangıç- </a:t>
            </a:r>
            <a:r>
              <a:rPr lang="tr-TR" altLang="tr-TR" dirty="0" smtClean="0">
                <a:solidFill>
                  <a:schemeClr val="tx1">
                    <a:lumMod val="95000"/>
                    <a:lumOff val="5000"/>
                  </a:schemeClr>
                </a:solidFill>
                <a:latin typeface="ComicSansMS" charset="0"/>
                <a:cs typeface="Times New Roman" pitchFamily="18" charset="0"/>
              </a:rPr>
              <a:t>bitiş yaşının kişiden kişiye farklılık göstermesidir. </a:t>
            </a:r>
          </a:p>
        </p:txBody>
      </p:sp>
      <p:pic>
        <p:nvPicPr>
          <p:cNvPr id="24580" name="Picture 4" descr="C:\Program Files\Common Files\Microsoft Shared\Clipart\cagcat50\PE01562_.wmf"/>
          <p:cNvPicPr>
            <a:picLocks noChangeAspect="1" noChangeArrowheads="1"/>
          </p:cNvPicPr>
          <p:nvPr/>
        </p:nvPicPr>
        <p:blipFill>
          <a:blip r:embed="rId2" cstate="print"/>
          <a:srcRect/>
          <a:stretch>
            <a:fillRect/>
          </a:stretch>
        </p:blipFill>
        <p:spPr bwMode="auto">
          <a:xfrm>
            <a:off x="6477000" y="1752600"/>
            <a:ext cx="2484438" cy="2725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1+#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pPr eaLnBrk="1" hangingPunct="1"/>
            <a:r>
              <a:rPr lang="tr-TR" dirty="0" smtClean="0"/>
              <a:t>GELİŞİM NEDİR?</a:t>
            </a:r>
          </a:p>
        </p:txBody>
      </p:sp>
      <p:sp>
        <p:nvSpPr>
          <p:cNvPr id="3075" name="Rectangle 3"/>
          <p:cNvSpPr>
            <a:spLocks noGrp="1"/>
          </p:cNvSpPr>
          <p:nvPr>
            <p:ph type="body" idx="1"/>
          </p:nvPr>
        </p:nvSpPr>
        <p:spPr>
          <a:xfrm>
            <a:off x="467544" y="1196752"/>
            <a:ext cx="8229600" cy="4525963"/>
          </a:xfrm>
        </p:spPr>
        <p:txBody>
          <a:bodyPr>
            <a:normAutofit/>
          </a:bodyPr>
          <a:lstStyle/>
          <a:p>
            <a:pPr eaLnBrk="1" hangingPunct="1"/>
            <a:r>
              <a:rPr lang="tr-TR" dirty="0" smtClean="0">
                <a:latin typeface="Comic Sans MS" pitchFamily="66" charset="0"/>
              </a:rPr>
              <a:t>Büyüme, olgunlaşma ve öğrenmenin etkileşimi ile yaşam boyu bireyin bedeninde, zihninde ya da davranışında olumlu yönde meydana gelen, niceliksel ve niteliksel değişimlerin tümünü içerir.</a:t>
            </a:r>
          </a:p>
        </p:txBody>
      </p:sp>
      <p:pic>
        <p:nvPicPr>
          <p:cNvPr id="1027" name="Picture 3" descr="C:\Users\HAMİDE\AppData\Local\Microsoft\Windows\INetCache\IE\GYF0KNOA\insanin-gelisimi-ve-kultur[1].jpg"/>
          <p:cNvPicPr>
            <a:picLocks noChangeAspect="1" noChangeArrowheads="1"/>
          </p:cNvPicPr>
          <p:nvPr/>
        </p:nvPicPr>
        <p:blipFill>
          <a:blip r:embed="rId2" cstate="print"/>
          <a:srcRect/>
          <a:stretch>
            <a:fillRect/>
          </a:stretch>
        </p:blipFill>
        <p:spPr bwMode="auto">
          <a:xfrm>
            <a:off x="2699792" y="3933056"/>
            <a:ext cx="4962128" cy="2717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527767" y="-141375"/>
            <a:ext cx="8229600" cy="1143000"/>
          </a:xfrm>
        </p:spPr>
        <p:txBody>
          <a:bodyPr/>
          <a:lstStyle/>
          <a:p>
            <a:r>
              <a:rPr lang="tr-TR" b="1" i="1" dirty="0" smtClean="0">
                <a:solidFill>
                  <a:srgbClr val="7030A0"/>
                </a:solidFill>
              </a:rPr>
              <a:t>ZİHİNSEL GELİŞİM</a:t>
            </a:r>
            <a:endParaRPr lang="tr-TR" b="1" i="1" dirty="0">
              <a:solidFill>
                <a:srgbClr val="7030A0"/>
              </a:solidFill>
            </a:endParaRPr>
          </a:p>
        </p:txBody>
      </p:sp>
      <p:grpSp>
        <p:nvGrpSpPr>
          <p:cNvPr id="11" name="Grup 10"/>
          <p:cNvGrpSpPr/>
          <p:nvPr/>
        </p:nvGrpSpPr>
        <p:grpSpPr>
          <a:xfrm>
            <a:off x="285012" y="836712"/>
            <a:ext cx="2736304" cy="2736304"/>
            <a:chOff x="267840" y="929617"/>
            <a:chExt cx="2736304" cy="2736304"/>
          </a:xfrm>
        </p:grpSpPr>
        <p:pic>
          <p:nvPicPr>
            <p:cNvPr id="4" name="Resim 3"/>
            <p:cNvPicPr>
              <a:picLocks noChangeAspect="1"/>
            </p:cNvPicPr>
            <p:nvPr/>
          </p:nvPicPr>
          <p:blipFill>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267840" y="929617"/>
              <a:ext cx="2736304" cy="2736304"/>
            </a:xfrm>
            <a:prstGeom prst="rect">
              <a:avLst/>
            </a:prstGeom>
          </p:spPr>
        </p:pic>
        <p:sp>
          <p:nvSpPr>
            <p:cNvPr id="5" name="Metin kutusu 4"/>
            <p:cNvSpPr txBox="1"/>
            <p:nvPr/>
          </p:nvSpPr>
          <p:spPr>
            <a:xfrm>
              <a:off x="647564" y="1617294"/>
              <a:ext cx="1944216" cy="1477328"/>
            </a:xfrm>
            <a:prstGeom prst="rect">
              <a:avLst/>
            </a:prstGeom>
            <a:noFill/>
          </p:spPr>
          <p:txBody>
            <a:bodyPr wrap="square" rtlCol="0">
              <a:spAutoFit/>
            </a:bodyPr>
            <a:lstStyle/>
            <a:p>
              <a:pPr algn="ctr"/>
              <a:r>
                <a:rPr lang="tr-TR" b="1" dirty="0" smtClean="0"/>
                <a:t>Çocuk 11 yaşından sonra yetişkinler gibi mantıksal düşünme düzeyine erişir.</a:t>
              </a:r>
              <a:endParaRPr lang="tr-TR" b="1" dirty="0"/>
            </a:p>
          </p:txBody>
        </p:sp>
      </p:grpSp>
      <p:grpSp>
        <p:nvGrpSpPr>
          <p:cNvPr id="12" name="Grup 11"/>
          <p:cNvGrpSpPr/>
          <p:nvPr/>
        </p:nvGrpSpPr>
        <p:grpSpPr>
          <a:xfrm>
            <a:off x="3319794" y="782434"/>
            <a:ext cx="2763942" cy="2763942"/>
            <a:chOff x="3319794" y="973987"/>
            <a:chExt cx="2763942" cy="2763942"/>
          </a:xfrm>
        </p:grpSpPr>
        <p:pic>
          <p:nvPicPr>
            <p:cNvPr id="8194" name="Picture 2"/>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319794" y="973987"/>
              <a:ext cx="2763942" cy="2763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3742377" y="1543278"/>
              <a:ext cx="1944216" cy="1754326"/>
            </a:xfrm>
            <a:prstGeom prst="rect">
              <a:avLst/>
            </a:prstGeom>
          </p:spPr>
          <p:txBody>
            <a:bodyPr wrap="square">
              <a:spAutoFit/>
            </a:bodyPr>
            <a:lstStyle/>
            <a:p>
              <a:pPr algn="ctr"/>
              <a:r>
                <a:rPr lang="tr-TR" b="1" dirty="0" smtClean="0"/>
                <a:t>Kendi kendisini çok eleştirir bu yüzdende herkes tarafından sürekli eleştirildiğini düşünür.</a:t>
              </a:r>
              <a:endParaRPr lang="tr-TR" b="1" dirty="0"/>
            </a:p>
          </p:txBody>
        </p:sp>
      </p:grpSp>
      <p:grpSp>
        <p:nvGrpSpPr>
          <p:cNvPr id="13" name="Grup 12"/>
          <p:cNvGrpSpPr/>
          <p:nvPr/>
        </p:nvGrpSpPr>
        <p:grpSpPr>
          <a:xfrm>
            <a:off x="6263699" y="836712"/>
            <a:ext cx="2664296" cy="2664296"/>
            <a:chOff x="6264585" y="1001625"/>
            <a:chExt cx="2664296" cy="2664296"/>
          </a:xfrm>
        </p:grpSpPr>
        <p:pic>
          <p:nvPicPr>
            <p:cNvPr id="8195" name="Picture 3"/>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264585" y="1001625"/>
              <a:ext cx="2664296"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6685590" y="1733608"/>
              <a:ext cx="1845276" cy="1200329"/>
            </a:xfrm>
            <a:prstGeom prst="rect">
              <a:avLst/>
            </a:prstGeom>
          </p:spPr>
          <p:txBody>
            <a:bodyPr wrap="square">
              <a:spAutoFit/>
            </a:bodyPr>
            <a:lstStyle/>
            <a:p>
              <a:pPr algn="ctr"/>
              <a:r>
                <a:rPr lang="da-DK" b="1" dirty="0" smtClean="0"/>
                <a:t>En doğru</a:t>
              </a:r>
              <a:r>
                <a:rPr lang="tr-TR" b="1" dirty="0" smtClean="0"/>
                <a:t> düşüncenin</a:t>
              </a:r>
              <a:r>
                <a:rPr lang="da-DK" b="1" dirty="0" smtClean="0"/>
                <a:t> kendi düşüncesi olduğunu sanır.</a:t>
              </a:r>
              <a:endParaRPr lang="da-DK" b="1" dirty="0"/>
            </a:p>
          </p:txBody>
        </p:sp>
      </p:grpSp>
      <p:grpSp>
        <p:nvGrpSpPr>
          <p:cNvPr id="14" name="Grup 13"/>
          <p:cNvGrpSpPr/>
          <p:nvPr/>
        </p:nvGrpSpPr>
        <p:grpSpPr>
          <a:xfrm>
            <a:off x="284160" y="3598912"/>
            <a:ext cx="2703663" cy="2703663"/>
            <a:chOff x="288123" y="3665921"/>
            <a:chExt cx="2703663" cy="2703663"/>
          </a:xfrm>
        </p:grpSpPr>
        <p:pic>
          <p:nvPicPr>
            <p:cNvPr id="8196" name="Picture 4"/>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288123" y="3665921"/>
              <a:ext cx="2703663" cy="2703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789898" y="4653024"/>
              <a:ext cx="1692188" cy="923330"/>
            </a:xfrm>
            <a:prstGeom prst="rect">
              <a:avLst/>
            </a:prstGeom>
          </p:spPr>
          <p:txBody>
            <a:bodyPr wrap="square">
              <a:spAutoFit/>
            </a:bodyPr>
            <a:lstStyle/>
            <a:p>
              <a:pPr algn="ctr"/>
              <a:r>
                <a:rPr lang="tr-TR" b="1" dirty="0" smtClean="0"/>
                <a:t>Mizah ve espri anlayışı gelişmiştir.</a:t>
              </a:r>
              <a:endParaRPr lang="tr-TR" b="1" dirty="0"/>
            </a:p>
          </p:txBody>
        </p:sp>
      </p:grpSp>
      <p:grpSp>
        <p:nvGrpSpPr>
          <p:cNvPr id="15" name="Grup 14"/>
          <p:cNvGrpSpPr/>
          <p:nvPr/>
        </p:nvGrpSpPr>
        <p:grpSpPr>
          <a:xfrm>
            <a:off x="3313465" y="3573016"/>
            <a:ext cx="2766883" cy="2766883"/>
            <a:chOff x="3331044" y="3737929"/>
            <a:chExt cx="2766883" cy="2766883"/>
          </a:xfrm>
        </p:grpSpPr>
        <p:pic>
          <p:nvPicPr>
            <p:cNvPr id="8197" name="Picture 5"/>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331044" y="3737929"/>
              <a:ext cx="2766883" cy="2766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3749897" y="4629027"/>
              <a:ext cx="1971026" cy="923330"/>
            </a:xfrm>
            <a:prstGeom prst="rect">
              <a:avLst/>
            </a:prstGeom>
          </p:spPr>
          <p:txBody>
            <a:bodyPr wrap="square">
              <a:spAutoFit/>
            </a:bodyPr>
            <a:lstStyle/>
            <a:p>
              <a:pPr algn="ctr"/>
              <a:r>
                <a:rPr lang="tr-TR" b="1" dirty="0" smtClean="0"/>
                <a:t>Kontrolün kendi elinde olmasını ister</a:t>
              </a:r>
              <a:endParaRPr lang="tr-TR" b="1" dirty="0"/>
            </a:p>
          </p:txBody>
        </p:sp>
      </p:grpSp>
      <p:grpSp>
        <p:nvGrpSpPr>
          <p:cNvPr id="16" name="Grup 15"/>
          <p:cNvGrpSpPr/>
          <p:nvPr/>
        </p:nvGrpSpPr>
        <p:grpSpPr>
          <a:xfrm>
            <a:off x="6264585" y="3573016"/>
            <a:ext cx="2753655" cy="2753655"/>
            <a:chOff x="6264585" y="3737862"/>
            <a:chExt cx="2753655" cy="2753655"/>
          </a:xfrm>
        </p:grpSpPr>
        <p:pic>
          <p:nvPicPr>
            <p:cNvPr id="8198" name="Picture 6"/>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264585" y="3737862"/>
              <a:ext cx="2753655" cy="27536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Dikdörtgen 9"/>
            <p:cNvSpPr/>
            <p:nvPr/>
          </p:nvSpPr>
          <p:spPr>
            <a:xfrm>
              <a:off x="6471367" y="4521205"/>
              <a:ext cx="2286000" cy="1200329"/>
            </a:xfrm>
            <a:prstGeom prst="rect">
              <a:avLst/>
            </a:prstGeom>
          </p:spPr>
          <p:txBody>
            <a:bodyPr wrap="square">
              <a:spAutoFit/>
            </a:bodyPr>
            <a:lstStyle/>
            <a:p>
              <a:pPr algn="ctr"/>
              <a:r>
                <a:rPr lang="tr-TR" b="1" dirty="0" smtClean="0"/>
                <a:t>Bir sorunun çözümünde birçok faktörü görebilir ve ele alabilir.</a:t>
              </a:r>
              <a:endParaRPr lang="tr-TR" b="1" dirty="0"/>
            </a:p>
          </p:txBody>
        </p:sp>
      </p:grpSp>
    </p:spTree>
    <p:extLst>
      <p:ext uri="{BB962C8B-B14F-4D97-AF65-F5344CB8AC3E}">
        <p14:creationId xmlns="" xmlns:p14="http://schemas.microsoft.com/office/powerpoint/2010/main" val="72946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1340768"/>
            <a:ext cx="9144000" cy="3802744"/>
          </a:xfrm>
        </p:spPr>
        <p:txBody>
          <a:bodyPr>
            <a:normAutofit/>
          </a:bodyPr>
          <a:lstStyle/>
          <a:p>
            <a:pPr algn="just"/>
            <a:r>
              <a:rPr lang="tr-TR" sz="2800" b="1" dirty="0" smtClean="0">
                <a:solidFill>
                  <a:schemeClr val="tx1"/>
                </a:solidFill>
              </a:rPr>
              <a:t>	</a:t>
            </a:r>
            <a:r>
              <a:rPr lang="tr-TR" sz="2800" b="1" dirty="0" smtClean="0">
                <a:solidFill>
                  <a:schemeClr val="tx1"/>
                </a:solidFill>
                <a:latin typeface="Comic Sans MS" pitchFamily="66" charset="0"/>
              </a:rPr>
              <a:t>1) Ben Merkezcilik: </a:t>
            </a:r>
            <a:r>
              <a:rPr lang="tr-TR" sz="2000" b="1" dirty="0" smtClean="0">
                <a:solidFill>
                  <a:schemeClr val="tx1"/>
                </a:solidFill>
                <a:latin typeface="Comic Sans MS" pitchFamily="66" charset="0"/>
              </a:rPr>
              <a:t>Ergenlik </a:t>
            </a:r>
            <a:r>
              <a:rPr lang="tr-TR" sz="2000" b="1" dirty="0">
                <a:solidFill>
                  <a:schemeClr val="tx1"/>
                </a:solidFill>
                <a:latin typeface="Comic Sans MS" pitchFamily="66" charset="0"/>
              </a:rPr>
              <a:t>döneminde </a:t>
            </a:r>
            <a:r>
              <a:rPr lang="tr-TR" sz="2000" b="1" u="sng" dirty="0">
                <a:solidFill>
                  <a:srgbClr val="FF0000"/>
                </a:solidFill>
                <a:latin typeface="Comic Sans MS" pitchFamily="66" charset="0"/>
              </a:rPr>
              <a:t>zihinsel gelişimin </a:t>
            </a:r>
            <a:r>
              <a:rPr lang="tr-TR" sz="2000" b="1" dirty="0">
                <a:solidFill>
                  <a:schemeClr val="tx1"/>
                </a:solidFill>
                <a:latin typeface="Comic Sans MS" pitchFamily="66" charset="0"/>
              </a:rPr>
              <a:t>dikkat çeken bir başka özelliği de </a:t>
            </a:r>
            <a:r>
              <a:rPr lang="tr-TR" sz="2000" b="1" i="1" u="sng" dirty="0">
                <a:solidFill>
                  <a:srgbClr val="FF0000"/>
                </a:solidFill>
                <a:latin typeface="Comic Sans MS" pitchFamily="66" charset="0"/>
              </a:rPr>
              <a:t>ben merkezliliktir</a:t>
            </a:r>
            <a:r>
              <a:rPr lang="tr-TR" sz="2000" b="1" dirty="0">
                <a:solidFill>
                  <a:schemeClr val="tx1"/>
                </a:solidFill>
                <a:latin typeface="Comic Sans MS" pitchFamily="66" charset="0"/>
              </a:rPr>
              <a:t>. Düşünce çakışması olarak ortaya çıkar. “ben her şeyle başa çıkabilirim, bana bir şey olmaz, yetişkinler beni </a:t>
            </a:r>
            <a:r>
              <a:rPr lang="tr-TR" sz="2000" b="1" dirty="0" smtClean="0">
                <a:solidFill>
                  <a:schemeClr val="tx1"/>
                </a:solidFill>
                <a:latin typeface="Comic Sans MS" pitchFamily="66" charset="0"/>
              </a:rPr>
              <a:t>anlamıyor’’ </a:t>
            </a:r>
            <a:r>
              <a:rPr lang="tr-TR" sz="2000" b="1" dirty="0">
                <a:solidFill>
                  <a:schemeClr val="tx1"/>
                </a:solidFill>
                <a:latin typeface="Comic Sans MS" pitchFamily="66" charset="0"/>
              </a:rPr>
              <a:t>ifadelerini ergene kullandırır. </a:t>
            </a:r>
            <a:r>
              <a:rPr lang="tr-TR" sz="2000" b="1" dirty="0" smtClean="0">
                <a:solidFill>
                  <a:schemeClr val="tx1"/>
                </a:solidFill>
                <a:latin typeface="Comic Sans MS" pitchFamily="66" charset="0"/>
              </a:rPr>
              <a:t>Ergen fizyolojik değişmeye bağlı olarak kendisine yönelik olduğundan, kendi zihni faaliyetleri ile başkalarının ne düşündüğünü ayıramamaktadır. Diğer insanların da kendisi gibi ergenin davranış ve görüntüsü ile meşgul olduklarını düşünmektedir. </a:t>
            </a:r>
            <a:endParaRPr lang="tr-TR" sz="2000" b="1" dirty="0">
              <a:solidFill>
                <a:schemeClr val="tx1"/>
              </a:solidFill>
              <a:latin typeface="Comic Sans MS" pitchFamily="66" charset="0"/>
            </a:endParaRPr>
          </a:p>
        </p:txBody>
      </p:sp>
      <p:pic>
        <p:nvPicPr>
          <p:cNvPr id="4" name="Picture 2" descr="http://www.hafif.org/imaj/hafifmesrep/ego.gif"/>
          <p:cNvPicPr>
            <a:picLocks noChangeAspect="1" noChangeArrowheads="1"/>
          </p:cNvPicPr>
          <p:nvPr/>
        </p:nvPicPr>
        <p:blipFill>
          <a:blip r:embed="rId2" cstate="print"/>
          <a:srcRect/>
          <a:stretch>
            <a:fillRect/>
          </a:stretch>
        </p:blipFill>
        <p:spPr bwMode="auto">
          <a:xfrm>
            <a:off x="4427984" y="3716338"/>
            <a:ext cx="4119563" cy="3141662"/>
          </a:xfrm>
          <a:prstGeom prst="rect">
            <a:avLst/>
          </a:prstGeom>
          <a:noFill/>
          <a:ln w="9525">
            <a:noFill/>
            <a:miter lim="800000"/>
            <a:headEnd/>
            <a:tailEnd/>
          </a:ln>
        </p:spPr>
      </p:pic>
      <p:sp>
        <p:nvSpPr>
          <p:cNvPr id="5" name="Başlık 1"/>
          <p:cNvSpPr>
            <a:spLocks/>
          </p:cNvSpPr>
          <p:nvPr/>
        </p:nvSpPr>
        <p:spPr bwMode="auto">
          <a:xfrm>
            <a:off x="899592" y="0"/>
            <a:ext cx="7772400" cy="1143000"/>
          </a:xfrm>
          <a:prstGeom prst="rect">
            <a:avLst/>
          </a:prstGeom>
          <a:noFill/>
          <a:ln w="9525">
            <a:noFill/>
            <a:miter lim="800000"/>
            <a:headEnd/>
            <a:tailEnd/>
          </a:ln>
        </p:spPr>
        <p:txBody>
          <a:bodyPr bIns="91440" anchor="b"/>
          <a:lstStyle/>
          <a:p>
            <a:pPr algn="ctr"/>
            <a:r>
              <a:rPr lang="tr-TR" sz="2400" dirty="0" smtClean="0">
                <a:latin typeface="Calibri" pitchFamily="34" charset="0"/>
              </a:rPr>
              <a:t>Bu Dönemde Ergenliğe </a:t>
            </a:r>
            <a:r>
              <a:rPr lang="tr-TR" sz="2400" dirty="0">
                <a:latin typeface="Calibri" pitchFamily="34" charset="0"/>
              </a:rPr>
              <a:t>Özgü Bazı Özellikler</a:t>
            </a:r>
          </a:p>
        </p:txBody>
      </p:sp>
    </p:spTree>
    <p:extLst>
      <p:ext uri="{BB962C8B-B14F-4D97-AF65-F5344CB8AC3E}">
        <p14:creationId xmlns:p14="http://schemas.microsoft.com/office/powerpoint/2010/main" xmlns="" val="1905584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Gif - Işık Gifleri"/>
          <p:cNvPicPr>
            <a:picLocks noChangeAspect="1" noChangeArrowheads="1" noCrop="1"/>
          </p:cNvPicPr>
          <p:nvPr/>
        </p:nvPicPr>
        <p:blipFill>
          <a:blip r:embed="rId2" cstate="print"/>
          <a:srcRect/>
          <a:stretch>
            <a:fillRect/>
          </a:stretch>
        </p:blipFill>
        <p:spPr bwMode="auto">
          <a:xfrm>
            <a:off x="7753350" y="5857875"/>
            <a:ext cx="1390650" cy="1000125"/>
          </a:xfrm>
          <a:prstGeom prst="rect">
            <a:avLst/>
          </a:prstGeom>
          <a:noFill/>
        </p:spPr>
      </p:pic>
      <p:pic>
        <p:nvPicPr>
          <p:cNvPr id="43014" name="Picture 6" descr="Gif - Işık Gifleri"/>
          <p:cNvPicPr>
            <a:picLocks noChangeAspect="1" noChangeArrowheads="1" noCrop="1"/>
          </p:cNvPicPr>
          <p:nvPr/>
        </p:nvPicPr>
        <p:blipFill>
          <a:blip r:embed="rId2" cstate="print"/>
          <a:srcRect/>
          <a:stretch>
            <a:fillRect/>
          </a:stretch>
        </p:blipFill>
        <p:spPr bwMode="auto">
          <a:xfrm>
            <a:off x="5572132" y="5857875"/>
            <a:ext cx="1390650" cy="1000125"/>
          </a:xfrm>
          <a:prstGeom prst="rect">
            <a:avLst/>
          </a:prstGeom>
          <a:noFill/>
        </p:spPr>
      </p:pic>
      <p:pic>
        <p:nvPicPr>
          <p:cNvPr id="43012" name="Picture 4" descr="Gif - Işık Gifleri"/>
          <p:cNvPicPr>
            <a:picLocks noChangeAspect="1" noChangeArrowheads="1" noCrop="1"/>
          </p:cNvPicPr>
          <p:nvPr/>
        </p:nvPicPr>
        <p:blipFill>
          <a:blip r:embed="rId2" cstate="print"/>
          <a:srcRect/>
          <a:stretch>
            <a:fillRect/>
          </a:stretch>
        </p:blipFill>
        <p:spPr bwMode="auto">
          <a:xfrm>
            <a:off x="3071802" y="5857875"/>
            <a:ext cx="1390650" cy="1000125"/>
          </a:xfrm>
          <a:prstGeom prst="rect">
            <a:avLst/>
          </a:prstGeom>
          <a:noFill/>
        </p:spPr>
      </p:pic>
      <p:pic>
        <p:nvPicPr>
          <p:cNvPr id="43010" name="Picture 2" descr="Gif - Işık Gifleri"/>
          <p:cNvPicPr>
            <a:picLocks noChangeAspect="1" noChangeArrowheads="1" noCrop="1"/>
          </p:cNvPicPr>
          <p:nvPr/>
        </p:nvPicPr>
        <p:blipFill>
          <a:blip r:embed="rId2" cstate="print"/>
          <a:srcRect/>
          <a:stretch>
            <a:fillRect/>
          </a:stretch>
        </p:blipFill>
        <p:spPr bwMode="auto">
          <a:xfrm>
            <a:off x="357158" y="5857875"/>
            <a:ext cx="1390650" cy="1000125"/>
          </a:xfrm>
          <a:prstGeom prst="rect">
            <a:avLst/>
          </a:prstGeom>
          <a:noFill/>
        </p:spPr>
      </p:pic>
      <p:sp>
        <p:nvSpPr>
          <p:cNvPr id="3" name="Alt Başlık 2"/>
          <p:cNvSpPr>
            <a:spLocks noGrp="1"/>
          </p:cNvSpPr>
          <p:nvPr>
            <p:ph type="subTitle" idx="1"/>
          </p:nvPr>
        </p:nvSpPr>
        <p:spPr>
          <a:xfrm>
            <a:off x="0" y="0"/>
            <a:ext cx="9144000" cy="6858000"/>
          </a:xfrm>
        </p:spPr>
        <p:txBody>
          <a:bodyPr>
            <a:noAutofit/>
          </a:bodyPr>
          <a:lstStyle/>
          <a:p>
            <a:pPr algn="just"/>
            <a:r>
              <a:rPr lang="tr-TR" sz="2400" b="1" dirty="0" smtClean="0">
                <a:solidFill>
                  <a:schemeClr val="tx1"/>
                </a:solidFill>
              </a:rPr>
              <a:t>	</a:t>
            </a:r>
            <a:r>
              <a:rPr lang="tr-TR" sz="2400" b="1" dirty="0" smtClean="0">
                <a:solidFill>
                  <a:schemeClr val="tx1"/>
                </a:solidFill>
                <a:latin typeface="Comic Sans MS" pitchFamily="66" charset="0"/>
              </a:rPr>
              <a:t>Bu </a:t>
            </a:r>
            <a:r>
              <a:rPr lang="tr-TR" sz="2400" b="1" dirty="0">
                <a:solidFill>
                  <a:schemeClr val="tx1"/>
                </a:solidFill>
                <a:latin typeface="Comic Sans MS" pitchFamily="66" charset="0"/>
              </a:rPr>
              <a:t>doğrultuda, </a:t>
            </a:r>
            <a:r>
              <a:rPr lang="tr-TR" sz="2400" b="1" u="sng" dirty="0">
                <a:solidFill>
                  <a:srgbClr val="FF0000"/>
                </a:solidFill>
                <a:latin typeface="Comic Sans MS" pitchFamily="66" charset="0"/>
              </a:rPr>
              <a:t>ergenin başkalarının da kendi davranış ve görünüşü ile ilgili olduklarını düşünmesi, ergenlik çağının ben merkezliliğini </a:t>
            </a:r>
            <a:r>
              <a:rPr lang="tr-TR" sz="2400" b="1" dirty="0">
                <a:solidFill>
                  <a:schemeClr val="tx1"/>
                </a:solidFill>
                <a:latin typeface="Comic Sans MS" pitchFamily="66" charset="0"/>
              </a:rPr>
              <a:t>oluşturur. Ergen kendi beğenisi ile başkalarının beğenisini ayıramamaktadır. </a:t>
            </a:r>
            <a:endParaRPr lang="tr-TR" sz="2400" b="1" dirty="0" smtClean="0">
              <a:solidFill>
                <a:schemeClr val="tx1"/>
              </a:solidFill>
              <a:latin typeface="Comic Sans MS" pitchFamily="66" charset="0"/>
            </a:endParaRPr>
          </a:p>
          <a:p>
            <a:pPr algn="just"/>
            <a:endParaRPr lang="tr-TR" sz="2400" b="1" dirty="0" smtClean="0">
              <a:solidFill>
                <a:schemeClr val="tx1"/>
              </a:solidFill>
              <a:latin typeface="Comic Sans MS" pitchFamily="66" charset="0"/>
            </a:endParaRPr>
          </a:p>
          <a:p>
            <a:pPr algn="just"/>
            <a:r>
              <a:rPr lang="tr-TR" sz="2400" b="1" dirty="0" smtClean="0">
                <a:solidFill>
                  <a:schemeClr val="tx1"/>
                </a:solidFill>
                <a:latin typeface="Comic Sans MS" pitchFamily="66" charset="0"/>
              </a:rPr>
              <a:t>Bu </a:t>
            </a:r>
            <a:r>
              <a:rPr lang="tr-TR" sz="2400" b="1" dirty="0">
                <a:solidFill>
                  <a:schemeClr val="tx1"/>
                </a:solidFill>
                <a:latin typeface="Comic Sans MS" pitchFamily="66" charset="0"/>
              </a:rPr>
              <a:t>nedenle de büyüklerin neden davranış ve giyim tarzına beğenmediklerini anlayamamaktadır</a:t>
            </a:r>
            <a:r>
              <a:rPr lang="tr-TR" sz="2400" b="1" dirty="0" smtClean="0">
                <a:solidFill>
                  <a:schemeClr val="tx1"/>
                </a:solidFill>
                <a:latin typeface="Comic Sans MS" pitchFamily="66" charset="0"/>
              </a:rPr>
              <a:t>.</a:t>
            </a:r>
          </a:p>
          <a:p>
            <a:pPr algn="just"/>
            <a:endParaRPr lang="tr-TR" sz="2400" b="1" dirty="0" smtClean="0">
              <a:solidFill>
                <a:schemeClr val="tx1"/>
              </a:solidFill>
              <a:latin typeface="Comic Sans MS" pitchFamily="66" charset="0"/>
            </a:endParaRPr>
          </a:p>
          <a:p>
            <a:pPr algn="just"/>
            <a:r>
              <a:rPr lang="tr-TR" sz="2400" b="1" dirty="0" smtClean="0">
                <a:solidFill>
                  <a:schemeClr val="tx1"/>
                </a:solidFill>
                <a:latin typeface="Comic Sans MS" pitchFamily="66" charset="0"/>
              </a:rPr>
              <a:t> </a:t>
            </a:r>
            <a:r>
              <a:rPr lang="tr-TR" sz="2400" b="1" dirty="0">
                <a:solidFill>
                  <a:schemeClr val="tx1"/>
                </a:solidFill>
                <a:latin typeface="Comic Sans MS" pitchFamily="66" charset="0"/>
              </a:rPr>
              <a:t>Aynı ben merkezlilik karşı cinse yöneltilen davranışlarda da görülür. Ayna karşısında iki saat saçını tarayan genç büyük bir olasılıkla karşı cinste yaratacağı büyük tepkiyi hayal etmektedir. </a:t>
            </a:r>
            <a:endParaRPr lang="tr-TR" sz="2400" b="1" dirty="0" smtClean="0">
              <a:solidFill>
                <a:schemeClr val="tx1"/>
              </a:solidFill>
              <a:latin typeface="Comic Sans MS" pitchFamily="66" charset="0"/>
            </a:endParaRPr>
          </a:p>
          <a:p>
            <a:pPr algn="just"/>
            <a:r>
              <a:rPr lang="tr-TR" sz="2400" b="1" u="sng" dirty="0" smtClean="0">
                <a:solidFill>
                  <a:srgbClr val="FF0000"/>
                </a:solidFill>
                <a:latin typeface="Comic Sans MS" pitchFamily="66" charset="0"/>
              </a:rPr>
              <a:t>Duygularının </a:t>
            </a:r>
            <a:r>
              <a:rPr lang="tr-TR" sz="2400" b="1" u="sng" dirty="0">
                <a:solidFill>
                  <a:srgbClr val="FF0000"/>
                </a:solidFill>
                <a:latin typeface="Comic Sans MS" pitchFamily="66" charset="0"/>
              </a:rPr>
              <a:t>çok özel olduğuna ve ölümsüzlüğüne olan inanç </a:t>
            </a:r>
            <a:r>
              <a:rPr lang="tr-TR" sz="2400" b="1" u="sng" dirty="0">
                <a:solidFill>
                  <a:srgbClr val="00B050"/>
                </a:solidFill>
                <a:latin typeface="Comic Sans MS" pitchFamily="66" charset="0"/>
              </a:rPr>
              <a:t>ergenin kişisel efsanesi </a:t>
            </a:r>
            <a:r>
              <a:rPr lang="tr-TR" sz="2400" b="1" dirty="0">
                <a:solidFill>
                  <a:schemeClr val="tx1"/>
                </a:solidFill>
                <a:latin typeface="Comic Sans MS" pitchFamily="66" charset="0"/>
              </a:rPr>
              <a:t>olarak nitelendirilebilir. </a:t>
            </a:r>
          </a:p>
        </p:txBody>
      </p:sp>
    </p:spTree>
    <p:extLst>
      <p:ext uri="{BB962C8B-B14F-4D97-AF65-F5344CB8AC3E}">
        <p14:creationId xmlns:p14="http://schemas.microsoft.com/office/powerpoint/2010/main" xmlns="" val="177972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g213.imageshack.us/img213/7292/kelebek2cr8.gif">
            <a:hlinkClick r:id="rId2"/>
          </p:cNvPr>
          <p:cNvPicPr>
            <a:picLocks noChangeAspect="1" noChangeArrowheads="1" noCrop="1"/>
          </p:cNvPicPr>
          <p:nvPr/>
        </p:nvPicPr>
        <p:blipFill>
          <a:blip r:embed="rId3" cstate="print"/>
          <a:srcRect/>
          <a:stretch>
            <a:fillRect/>
          </a:stretch>
        </p:blipFill>
        <p:spPr bwMode="auto">
          <a:xfrm>
            <a:off x="4714876" y="3929066"/>
            <a:ext cx="4429124" cy="2928934"/>
          </a:xfrm>
          <a:prstGeom prst="rect">
            <a:avLst/>
          </a:prstGeom>
          <a:noFill/>
        </p:spPr>
      </p:pic>
      <p:pic>
        <p:nvPicPr>
          <p:cNvPr id="41986" name="Picture 2" descr="http://t1.gstatic.com/images?q=tbn:ANd9GcQMGDEEPARTo4Ym6nc7uM8xJfJ1k1eJE8KljfistK_6NTdASsATfQ"/>
          <p:cNvPicPr>
            <a:picLocks noChangeAspect="1" noChangeArrowheads="1"/>
          </p:cNvPicPr>
          <p:nvPr/>
        </p:nvPicPr>
        <p:blipFill>
          <a:blip r:embed="rId4" cstate="print"/>
          <a:srcRect/>
          <a:stretch>
            <a:fillRect/>
          </a:stretch>
        </p:blipFill>
        <p:spPr bwMode="auto">
          <a:xfrm>
            <a:off x="0" y="4214818"/>
            <a:ext cx="2338358" cy="2643182"/>
          </a:xfrm>
          <a:prstGeom prst="rect">
            <a:avLst/>
          </a:prstGeom>
          <a:noFill/>
        </p:spPr>
      </p:pic>
      <p:sp>
        <p:nvSpPr>
          <p:cNvPr id="6" name="Başlık 4"/>
          <p:cNvSpPr>
            <a:spLocks noGrp="1"/>
          </p:cNvSpPr>
          <p:nvPr>
            <p:ph type="subTitle" idx="1"/>
          </p:nvPr>
        </p:nvSpPr>
        <p:spPr>
          <a:xfrm>
            <a:off x="285720" y="0"/>
            <a:ext cx="8286808" cy="4567254"/>
          </a:xfrm>
        </p:spPr>
        <p:txBody>
          <a:bodyPr>
            <a:normAutofit/>
          </a:bodyPr>
          <a:lstStyle/>
          <a:p>
            <a:r>
              <a:rPr lang="tr-TR" sz="2800" b="1" dirty="0">
                <a:solidFill>
                  <a:srgbClr val="FF0000"/>
                </a:solidFill>
                <a:latin typeface="Comic Sans MS" pitchFamily="66" charset="0"/>
              </a:rPr>
              <a:t>Ergenlik ben merkezliliği ki aşamalı bir geçiş ile ortadan </a:t>
            </a:r>
            <a:r>
              <a:rPr lang="tr-TR" sz="2800" b="1" dirty="0" smtClean="0">
                <a:solidFill>
                  <a:srgbClr val="FF0000"/>
                </a:solidFill>
                <a:latin typeface="Comic Sans MS" pitchFamily="66" charset="0"/>
              </a:rPr>
              <a:t>kalkar:</a:t>
            </a:r>
          </a:p>
          <a:p>
            <a:pPr algn="just"/>
            <a:endParaRPr lang="tr-TR" sz="2800" b="1" dirty="0" smtClean="0">
              <a:solidFill>
                <a:schemeClr val="tx1"/>
              </a:solidFill>
              <a:latin typeface="Comic Sans MS" pitchFamily="66" charset="0"/>
            </a:endParaRPr>
          </a:p>
          <a:p>
            <a:pPr marL="514350" indent="-514350" algn="just">
              <a:buAutoNum type="arabicParenR"/>
            </a:pPr>
            <a:r>
              <a:rPr lang="tr-TR" sz="2800" b="1" dirty="0" smtClean="0">
                <a:solidFill>
                  <a:schemeClr val="tx1"/>
                </a:solidFill>
                <a:latin typeface="Comic Sans MS" pitchFamily="66" charset="0"/>
              </a:rPr>
              <a:t>Zihinsel </a:t>
            </a:r>
            <a:r>
              <a:rPr lang="tr-TR" sz="2800" b="1" dirty="0">
                <a:solidFill>
                  <a:schemeClr val="tx1"/>
                </a:solidFill>
                <a:latin typeface="Comic Sans MS" pitchFamily="66" charset="0"/>
              </a:rPr>
              <a:t>düzeyde kendi düşünceleri ile başkalarının düşüncelerini ayırt </a:t>
            </a:r>
            <a:r>
              <a:rPr lang="tr-TR" sz="2800" b="1" dirty="0" smtClean="0">
                <a:solidFill>
                  <a:schemeClr val="tx1"/>
                </a:solidFill>
                <a:latin typeface="Comic Sans MS" pitchFamily="66" charset="0"/>
              </a:rPr>
              <a:t>ederek.</a:t>
            </a:r>
          </a:p>
          <a:p>
            <a:pPr marL="514350" indent="-514350" algn="just"/>
            <a:endParaRPr lang="tr-TR" sz="2800" b="1" dirty="0" smtClean="0">
              <a:solidFill>
                <a:schemeClr val="tx1"/>
              </a:solidFill>
              <a:latin typeface="Comic Sans MS" pitchFamily="66" charset="0"/>
            </a:endParaRPr>
          </a:p>
          <a:p>
            <a:pPr algn="just"/>
            <a:r>
              <a:rPr lang="tr-TR" sz="2800" b="1" dirty="0" smtClean="0">
                <a:solidFill>
                  <a:schemeClr val="tx1"/>
                </a:solidFill>
                <a:latin typeface="Comic Sans MS" pitchFamily="66" charset="0"/>
              </a:rPr>
              <a:t>2) Duygusal </a:t>
            </a:r>
            <a:r>
              <a:rPr lang="tr-TR" sz="2800" b="1" dirty="0">
                <a:solidFill>
                  <a:schemeClr val="tx1"/>
                </a:solidFill>
                <a:latin typeface="Comic Sans MS" pitchFamily="66" charset="0"/>
              </a:rPr>
              <a:t>düzeyde başkalarının duygularını kendi duyguları ile birleştirerek gerçekleşir</a:t>
            </a:r>
            <a:r>
              <a:rPr lang="tr-TR" dirty="0">
                <a:latin typeface="Comic Sans MS" pitchFamily="66" charset="0"/>
              </a:rPr>
              <a:t>. </a:t>
            </a:r>
          </a:p>
        </p:txBody>
      </p:sp>
    </p:spTree>
    <p:extLst>
      <p:ext uri="{BB962C8B-B14F-4D97-AF65-F5344CB8AC3E}">
        <p14:creationId xmlns:p14="http://schemas.microsoft.com/office/powerpoint/2010/main" xmlns="" val="3112669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urksolu.com.tr/218/foto/kursad.jpg"/>
          <p:cNvPicPr>
            <a:picLocks noChangeAspect="1" noChangeArrowheads="1"/>
          </p:cNvPicPr>
          <p:nvPr/>
        </p:nvPicPr>
        <p:blipFill>
          <a:blip r:embed="rId2" cstate="print"/>
          <a:srcRect/>
          <a:stretch>
            <a:fillRect/>
          </a:stretch>
        </p:blipFill>
        <p:spPr bwMode="auto">
          <a:xfrm>
            <a:off x="5327650" y="4703763"/>
            <a:ext cx="3816350" cy="2154237"/>
          </a:xfrm>
          <a:prstGeom prst="rect">
            <a:avLst/>
          </a:prstGeom>
          <a:noFill/>
          <a:ln w="9525">
            <a:noFill/>
            <a:miter lim="800000"/>
            <a:headEnd/>
            <a:tailEnd/>
          </a:ln>
        </p:spPr>
      </p:pic>
      <p:sp>
        <p:nvSpPr>
          <p:cNvPr id="15364" name="İçerik Yer Tutucusu 2"/>
          <p:cNvSpPr>
            <a:spLocks/>
          </p:cNvSpPr>
          <p:nvPr/>
        </p:nvSpPr>
        <p:spPr bwMode="auto">
          <a:xfrm>
            <a:off x="683568" y="692696"/>
            <a:ext cx="7772400" cy="4572000"/>
          </a:xfrm>
          <a:prstGeom prst="rect">
            <a:avLst/>
          </a:prstGeom>
          <a:noFill/>
          <a:ln w="9525">
            <a:noFill/>
            <a:miter lim="800000"/>
            <a:headEnd/>
            <a:tailEnd/>
          </a:ln>
        </p:spPr>
        <p:txBody>
          <a:bodyPr/>
          <a:lstStyle/>
          <a:p>
            <a:pPr marL="273050" indent="-273050">
              <a:spcBef>
                <a:spcPct val="20000"/>
              </a:spcBef>
            </a:pPr>
            <a:r>
              <a:rPr lang="tr-TR" sz="3000" b="1" dirty="0" smtClean="0">
                <a:latin typeface="Comic Sans MS" pitchFamily="66" charset="0"/>
              </a:rPr>
              <a:t>2) Kişisel efsane (gerçekçi olmayan iyimserlik): </a:t>
            </a:r>
            <a:r>
              <a:rPr lang="tr-TR" sz="3000" dirty="0" smtClean="0">
                <a:latin typeface="Comic Sans MS" pitchFamily="66" charset="0"/>
              </a:rPr>
              <a:t>Ergenler kendilerini özel bireyler olarak görürler. Benzersiz deneyimlere sahip olduklarına ve tüm dünyayı yöneten kuralların kendileri için geçerli olmadığına inanırlar. Kazalar, hastalıklar gibi olumsuz yaşantıların kendilerine hiç ulaşmayacağını düşünürler. </a:t>
            </a:r>
            <a:endParaRPr lang="tr-TR" sz="3000" dirty="0">
              <a:latin typeface="Comic Sans MS"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İçerik Yer Tutucusu 2"/>
          <p:cNvSpPr>
            <a:spLocks/>
          </p:cNvSpPr>
          <p:nvPr/>
        </p:nvSpPr>
        <p:spPr bwMode="auto">
          <a:xfrm>
            <a:off x="449263" y="1374775"/>
            <a:ext cx="7772400" cy="4572000"/>
          </a:xfrm>
          <a:prstGeom prst="rect">
            <a:avLst/>
          </a:prstGeom>
          <a:noFill/>
          <a:ln w="9525">
            <a:noFill/>
            <a:miter lim="800000"/>
            <a:headEnd/>
            <a:tailEnd/>
          </a:ln>
        </p:spPr>
        <p:txBody>
          <a:bodyPr/>
          <a:lstStyle/>
          <a:p>
            <a:pPr marL="273050" indent="-273050">
              <a:spcBef>
                <a:spcPct val="20000"/>
              </a:spcBef>
            </a:pPr>
            <a:r>
              <a:rPr lang="tr-TR" sz="3000" b="1" dirty="0" smtClean="0">
                <a:latin typeface="Comic Sans MS" pitchFamily="66" charset="0"/>
              </a:rPr>
              <a:t>3)Kararsızlık</a:t>
            </a:r>
            <a:r>
              <a:rPr lang="tr-TR" sz="3000" b="1" dirty="0">
                <a:latin typeface="Comic Sans MS" pitchFamily="66" charset="0"/>
              </a:rPr>
              <a:t>: </a:t>
            </a:r>
            <a:r>
              <a:rPr lang="tr-TR" sz="3000" dirty="0">
                <a:latin typeface="Comic Sans MS" pitchFamily="66" charset="0"/>
              </a:rPr>
              <a:t>Artık yaşamın kendilerine sunduğu seçeneklerin daha fazla farkında olan ergenler, neyi yapmak istedikleri konusunda kararsızlık sergileyebilirler.</a:t>
            </a:r>
          </a:p>
        </p:txBody>
      </p:sp>
      <p:pic>
        <p:nvPicPr>
          <p:cNvPr id="16388" name="Picture 2" descr="http://www.candemirag.com/wp-content/uploads/2011/07/kararsizlik1.jpg"/>
          <p:cNvPicPr>
            <a:picLocks noChangeAspect="1" noChangeArrowheads="1"/>
          </p:cNvPicPr>
          <p:nvPr/>
        </p:nvPicPr>
        <p:blipFill>
          <a:blip r:embed="rId2" cstate="print"/>
          <a:srcRect/>
          <a:stretch>
            <a:fillRect/>
          </a:stretch>
        </p:blipFill>
        <p:spPr bwMode="auto">
          <a:xfrm>
            <a:off x="3779838" y="3933825"/>
            <a:ext cx="5060950" cy="2781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çerik Yer Tutucusu 2"/>
          <p:cNvSpPr>
            <a:spLocks/>
          </p:cNvSpPr>
          <p:nvPr/>
        </p:nvSpPr>
        <p:spPr bwMode="auto">
          <a:xfrm>
            <a:off x="251520" y="620688"/>
            <a:ext cx="8638480" cy="5543575"/>
          </a:xfrm>
          <a:prstGeom prst="rect">
            <a:avLst/>
          </a:prstGeom>
          <a:noFill/>
          <a:ln w="9525">
            <a:noFill/>
            <a:miter lim="800000"/>
            <a:headEnd/>
            <a:tailEnd/>
          </a:ln>
        </p:spPr>
        <p:txBody>
          <a:bodyPr/>
          <a:lstStyle/>
          <a:p>
            <a:pPr marL="273050" indent="-273050" algn="just">
              <a:spcBef>
                <a:spcPct val="20000"/>
              </a:spcBef>
            </a:pPr>
            <a:r>
              <a:rPr lang="tr-TR" sz="3000" b="1" dirty="0" smtClean="0">
                <a:latin typeface="Calibri" pitchFamily="34" charset="0"/>
              </a:rPr>
              <a:t>4) </a:t>
            </a:r>
            <a:r>
              <a:rPr lang="tr-TR" sz="3000" b="1" dirty="0" smtClean="0">
                <a:latin typeface="Comic Sans MS" pitchFamily="66" charset="0"/>
              </a:rPr>
              <a:t>Tutarsızlık</a:t>
            </a:r>
            <a:r>
              <a:rPr lang="tr-TR" sz="3000" b="1" dirty="0">
                <a:latin typeface="Comic Sans MS" pitchFamily="66" charset="0"/>
              </a:rPr>
              <a:t>: </a:t>
            </a:r>
            <a:r>
              <a:rPr lang="tr-TR" sz="3000" dirty="0">
                <a:latin typeface="Comic Sans MS" pitchFamily="66" charset="0"/>
              </a:rPr>
              <a:t>Ergenler, genellikle ideallerini ifade etmek ile bu idealleri gerçekleştirmek için gerekli fedakarlıklarda bulunmak arasındaki farkın bilincine varamazlar. </a:t>
            </a:r>
          </a:p>
          <a:p>
            <a:pPr marL="273050" indent="-273050" algn="just">
              <a:spcBef>
                <a:spcPct val="20000"/>
              </a:spcBef>
            </a:pPr>
            <a:r>
              <a:rPr lang="tr-TR" sz="3000" b="1" dirty="0" smtClean="0">
                <a:latin typeface="Comic Sans MS" pitchFamily="66" charset="0"/>
              </a:rPr>
              <a:t>5) Disipline </a:t>
            </a:r>
            <a:r>
              <a:rPr lang="tr-TR" sz="3000" b="1" dirty="0">
                <a:latin typeface="Comic Sans MS" pitchFamily="66" charset="0"/>
              </a:rPr>
              <a:t>karşı direniş:</a:t>
            </a:r>
            <a:r>
              <a:rPr lang="tr-TR" sz="2400" dirty="0">
                <a:latin typeface="Comic Sans MS" pitchFamily="66" charset="0"/>
              </a:rPr>
              <a:t> Yetişkinlerle olan çatışma 13 yaşlarında en üst noktaya gelmektedir. Yasakları saçma, kendine tanınan hakları yetersiz bulur. Uyarıldığında ‘bana karışamazsınız ben çocuk değilim’ diyerek birden tepki gösterir. Ailedeki baskıdan çekinerek karşı gelemediği zaman küskün ve somurtkan bir tutuma girer. Yaş ilerledikçe bu zıtlık azalır, olgunluk ve hoşgörü artar.</a:t>
            </a:r>
            <a:r>
              <a:rPr lang="tr-TR" sz="2400" b="1" dirty="0">
                <a:solidFill>
                  <a:schemeClr val="tx2"/>
                </a:solidFill>
                <a:latin typeface="Comic Sans MS" pitchFamily="66" charset="0"/>
              </a:rPr>
              <a:t> </a:t>
            </a:r>
          </a:p>
          <a:p>
            <a:pPr marL="273050" indent="-273050" algn="just">
              <a:spcBef>
                <a:spcPct val="20000"/>
              </a:spcBef>
              <a:buFont typeface="Arial" pitchFamily="34" charset="0"/>
              <a:buChar char="•"/>
            </a:pPr>
            <a:endParaRPr lang="tr-TR" sz="2400" dirty="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blog.milliyet.com.tr/imgroot/blogv7/Blog333/2011/12/12/59/338428-3-4-ec643.jpg"/>
          <p:cNvPicPr>
            <a:picLocks noChangeAspect="1" noChangeArrowheads="1"/>
          </p:cNvPicPr>
          <p:nvPr/>
        </p:nvPicPr>
        <p:blipFill>
          <a:blip r:embed="rId2" cstate="print"/>
          <a:srcRect/>
          <a:stretch>
            <a:fillRect/>
          </a:stretch>
        </p:blipFill>
        <p:spPr bwMode="auto">
          <a:xfrm>
            <a:off x="5372100" y="4652963"/>
            <a:ext cx="3771900" cy="2205037"/>
          </a:xfrm>
          <a:prstGeom prst="rect">
            <a:avLst/>
          </a:prstGeom>
          <a:noFill/>
          <a:ln w="9525">
            <a:noFill/>
            <a:miter lim="800000"/>
            <a:headEnd/>
            <a:tailEnd/>
          </a:ln>
        </p:spPr>
      </p:pic>
      <p:sp>
        <p:nvSpPr>
          <p:cNvPr id="18436" name="İçerik Yer Tutucusu 2"/>
          <p:cNvSpPr>
            <a:spLocks/>
          </p:cNvSpPr>
          <p:nvPr/>
        </p:nvSpPr>
        <p:spPr bwMode="auto">
          <a:xfrm>
            <a:off x="395288" y="1412875"/>
            <a:ext cx="7849120" cy="4572000"/>
          </a:xfrm>
          <a:prstGeom prst="rect">
            <a:avLst/>
          </a:prstGeom>
          <a:noFill/>
          <a:ln w="9525">
            <a:noFill/>
            <a:miter lim="800000"/>
            <a:headEnd/>
            <a:tailEnd/>
          </a:ln>
        </p:spPr>
        <p:txBody>
          <a:bodyPr/>
          <a:lstStyle/>
          <a:p>
            <a:pPr marL="273050" indent="-273050">
              <a:spcBef>
                <a:spcPct val="20000"/>
              </a:spcBef>
            </a:pPr>
            <a:r>
              <a:rPr lang="tr-TR" sz="3000" b="1" dirty="0" smtClean="0">
                <a:latin typeface="Calibri" pitchFamily="34" charset="0"/>
              </a:rPr>
              <a:t>6</a:t>
            </a:r>
            <a:r>
              <a:rPr lang="tr-TR" sz="3000" b="1" dirty="0" smtClean="0">
                <a:latin typeface="Comic Sans MS" pitchFamily="66" charset="0"/>
              </a:rPr>
              <a:t>) Devamlı </a:t>
            </a:r>
            <a:r>
              <a:rPr lang="tr-TR" sz="3000" b="1" dirty="0">
                <a:latin typeface="Comic Sans MS" pitchFamily="66" charset="0"/>
              </a:rPr>
              <a:t>aynaya bakma: </a:t>
            </a:r>
            <a:r>
              <a:rPr lang="tr-TR" sz="3000" dirty="0">
                <a:latin typeface="Comic Sans MS" pitchFamily="66" charset="0"/>
              </a:rPr>
              <a:t>Ergenlikle birlikte insan bedeninde önemli değişiklikler olur. Ergen, bedeninde meydana gelen bu hızlı değişimi aynı hızla kabullenemez. Ayna karşındaki ergen bu dönüşümü yakalamaya, aynada gördüğünü “kendisi” olarak kabullenmeye çalışmaktadır.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4000"/>
            <a:lum/>
          </a:blip>
          <a:srcRect/>
          <a:stretch>
            <a:fillRect l="-6000" r="-6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b="1" i="1" dirty="0" smtClean="0">
                <a:solidFill>
                  <a:srgbClr val="0070C0"/>
                </a:solidFill>
              </a:rPr>
              <a:t>DUYGUSAL GELİŞİM</a:t>
            </a:r>
            <a:endParaRPr lang="tr-TR" b="1" i="1" dirty="0">
              <a:solidFill>
                <a:srgbClr val="0070C0"/>
              </a:solidFill>
            </a:endParaRPr>
          </a:p>
        </p:txBody>
      </p:sp>
      <p:sp>
        <p:nvSpPr>
          <p:cNvPr id="4" name="Dikdörtgen 3"/>
          <p:cNvSpPr/>
          <p:nvPr/>
        </p:nvSpPr>
        <p:spPr>
          <a:xfrm>
            <a:off x="7020270" y="4084441"/>
            <a:ext cx="1800200" cy="2585323"/>
          </a:xfrm>
          <a:prstGeom prst="rect">
            <a:avLst/>
          </a:prstGeom>
        </p:spPr>
        <p:txBody>
          <a:bodyPr wrap="square">
            <a:spAutoFit/>
          </a:bodyPr>
          <a:lstStyle/>
          <a:p>
            <a:pPr algn="ctr"/>
            <a:r>
              <a:rPr lang="tr-TR" b="1" dirty="0" smtClean="0">
                <a:latin typeface="Comic Sans MS" pitchFamily="66" charset="0"/>
              </a:rPr>
              <a:t>En ufak eleştiriyi benliklerine yapılan bir saldırı olarak algılar ve abartılı tepkiler gösterir</a:t>
            </a:r>
            <a:r>
              <a:rPr lang="tr-TR" b="1" dirty="0" smtClean="0"/>
              <a:t>.</a:t>
            </a:r>
            <a:endParaRPr lang="tr-TR" b="1" dirty="0"/>
          </a:p>
        </p:txBody>
      </p:sp>
      <p:sp>
        <p:nvSpPr>
          <p:cNvPr id="5" name="Dikdörtgen 4"/>
          <p:cNvSpPr/>
          <p:nvPr/>
        </p:nvSpPr>
        <p:spPr>
          <a:xfrm>
            <a:off x="308678" y="4084441"/>
            <a:ext cx="2232248" cy="2308324"/>
          </a:xfrm>
          <a:prstGeom prst="rect">
            <a:avLst/>
          </a:prstGeom>
        </p:spPr>
        <p:txBody>
          <a:bodyPr wrap="square">
            <a:spAutoFit/>
          </a:bodyPr>
          <a:lstStyle/>
          <a:p>
            <a:pPr algn="ctr"/>
            <a:r>
              <a:rPr lang="tr-TR" b="1" dirty="0" smtClean="0">
                <a:latin typeface="Comic Sans MS" pitchFamily="66" charset="0"/>
              </a:rPr>
              <a:t>Bu evrede duyguların şiddet kazandığı görülür. Bunlar sinirlilik, öfke, bağırma, her şeye karşı gelme gibi özelliklerdir.</a:t>
            </a:r>
            <a:endParaRPr lang="tr-TR" b="1" dirty="0">
              <a:latin typeface="Comic Sans MS" pitchFamily="66" charset="0"/>
            </a:endParaRPr>
          </a:p>
        </p:txBody>
      </p:sp>
      <p:sp>
        <p:nvSpPr>
          <p:cNvPr id="6" name="Dikdörtgen 5"/>
          <p:cNvSpPr/>
          <p:nvPr/>
        </p:nvSpPr>
        <p:spPr>
          <a:xfrm>
            <a:off x="2905882" y="4107320"/>
            <a:ext cx="1512168" cy="923330"/>
          </a:xfrm>
          <a:prstGeom prst="rect">
            <a:avLst/>
          </a:prstGeom>
        </p:spPr>
        <p:txBody>
          <a:bodyPr wrap="square">
            <a:spAutoFit/>
          </a:bodyPr>
          <a:lstStyle/>
          <a:p>
            <a:pPr algn="ctr"/>
            <a:r>
              <a:rPr lang="tr-TR" b="1" dirty="0" smtClean="0">
                <a:latin typeface="Comic Sans MS" pitchFamily="66" charset="0"/>
              </a:rPr>
              <a:t>Duygusal gelgitler yaşar</a:t>
            </a:r>
            <a:r>
              <a:rPr lang="tr-TR" dirty="0" smtClean="0">
                <a:latin typeface="Comic Sans MS" pitchFamily="66" charset="0"/>
              </a:rPr>
              <a:t>.</a:t>
            </a:r>
            <a:endParaRPr lang="tr-TR" dirty="0">
              <a:latin typeface="Comic Sans MS" pitchFamily="66" charset="0"/>
            </a:endParaRPr>
          </a:p>
        </p:txBody>
      </p:sp>
      <p:sp>
        <p:nvSpPr>
          <p:cNvPr id="7" name="Dikdörtgen 6"/>
          <p:cNvSpPr/>
          <p:nvPr/>
        </p:nvSpPr>
        <p:spPr>
          <a:xfrm>
            <a:off x="5004048" y="4107711"/>
            <a:ext cx="1512168" cy="646331"/>
          </a:xfrm>
          <a:prstGeom prst="rect">
            <a:avLst/>
          </a:prstGeom>
        </p:spPr>
        <p:txBody>
          <a:bodyPr wrap="square">
            <a:spAutoFit/>
          </a:bodyPr>
          <a:lstStyle/>
          <a:p>
            <a:pPr algn="ctr"/>
            <a:r>
              <a:rPr lang="tr-TR" b="1" dirty="0" smtClean="0">
                <a:latin typeface="Comic Sans MS" pitchFamily="66" charset="0"/>
              </a:rPr>
              <a:t>Çok kırılgandır. </a:t>
            </a:r>
            <a:endParaRPr lang="tr-TR" b="1" dirty="0">
              <a:latin typeface="Comic Sans MS" pitchFamily="66" charset="0"/>
            </a:endParaRPr>
          </a:p>
        </p:txBody>
      </p:sp>
      <p:pic>
        <p:nvPicPr>
          <p:cNvPr id="10" name="Resim 9"/>
          <p:cNvPicPr>
            <a:picLocks noChangeAspect="1"/>
          </p:cNvPicPr>
          <p:nvPr/>
        </p:nvPicPr>
        <p:blipFill>
          <a:blip r:embed="rId3" cstate="print">
            <a:clrChange>
              <a:clrFrom>
                <a:srgbClr val="F1F1F1"/>
              </a:clrFrom>
              <a:clrTo>
                <a:srgbClr val="F1F1F1">
                  <a:alpha val="0"/>
                </a:srgbClr>
              </a:clrTo>
            </a:clrChange>
            <a:extLst>
              <a:ext uri="{28A0092B-C50C-407E-A947-70E740481C1C}">
                <a14:useLocalDpi xmlns="" xmlns:a14="http://schemas.microsoft.com/office/drawing/2010/main" val="0"/>
              </a:ext>
            </a:extLst>
          </a:blip>
          <a:stretch>
            <a:fillRect/>
          </a:stretch>
        </p:blipFill>
        <p:spPr>
          <a:xfrm>
            <a:off x="5020043" y="1719295"/>
            <a:ext cx="1476393" cy="2068162"/>
          </a:xfrm>
          <a:prstGeom prst="rect">
            <a:avLst/>
          </a:prstGeom>
        </p:spPr>
      </p:pic>
      <p:pic>
        <p:nvPicPr>
          <p:cNvPr id="11" name="Resim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6845385" y="992923"/>
            <a:ext cx="2149971" cy="2866628"/>
          </a:xfrm>
          <a:prstGeom prst="rect">
            <a:avLst/>
          </a:prstGeom>
        </p:spPr>
      </p:pic>
      <p:pic>
        <p:nvPicPr>
          <p:cNvPr id="13" name="Resim 1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553375" y="1719295"/>
            <a:ext cx="2217182" cy="2217182"/>
          </a:xfrm>
          <a:prstGeom prst="rect">
            <a:avLst/>
          </a:prstGeom>
        </p:spPr>
      </p:pic>
      <p:pic>
        <p:nvPicPr>
          <p:cNvPr id="14" name="Resim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758911" y="1880828"/>
            <a:ext cx="1139777" cy="1852138"/>
          </a:xfrm>
          <a:prstGeom prst="rect">
            <a:avLst/>
          </a:prstGeom>
        </p:spPr>
      </p:pic>
      <p:cxnSp>
        <p:nvCxnSpPr>
          <p:cNvPr id="17" name="Düz Bağlayıcı 16"/>
          <p:cNvCxnSpPr/>
          <p:nvPr/>
        </p:nvCxnSpPr>
        <p:spPr>
          <a:xfrm>
            <a:off x="2540926" y="1484784"/>
            <a:ext cx="12449" cy="4749534"/>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Düz Bağlayıcı 18"/>
          <p:cNvCxnSpPr/>
          <p:nvPr/>
        </p:nvCxnSpPr>
        <p:spPr>
          <a:xfrm>
            <a:off x="4751400" y="1484784"/>
            <a:ext cx="0" cy="4749534"/>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Düz Bağlayıcı 20"/>
          <p:cNvCxnSpPr/>
          <p:nvPr/>
        </p:nvCxnSpPr>
        <p:spPr>
          <a:xfrm>
            <a:off x="6732240" y="1484784"/>
            <a:ext cx="0" cy="474953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20646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ppt_x</p:attrName>
                                        </p:attrNameLst>
                                      </p:cBhvr>
                                      <p:tavLst>
                                        <p:tav tm="0">
                                          <p:val>
                                            <p:strVal val="#ppt_x"/>
                                          </p:val>
                                        </p:tav>
                                        <p:tav tm="100000">
                                          <p:val>
                                            <p:strVal val="#ppt_x"/>
                                          </p:val>
                                        </p:tav>
                                      </p:tavLst>
                                    </p:anim>
                                    <p:anim calcmode="lin" valueType="num">
                                      <p:cBhvr>
                                        <p:cTn id="6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tr-TR" altLang="tr-TR" b="1" dirty="0" smtClean="0">
                <a:solidFill>
                  <a:srgbClr val="666699"/>
                </a:solidFill>
                <a:latin typeface="ComicSansMS-Bold" charset="0"/>
                <a:cs typeface="Times New Roman" pitchFamily="18" charset="0"/>
              </a:rPr>
              <a:t>Ergenlik döneminde en sık rastlanan duygu biçimleri</a:t>
            </a:r>
            <a:r>
              <a:rPr lang="tr-TR" altLang="tr-TR" dirty="0" smtClean="0"/>
              <a:t> </a:t>
            </a:r>
          </a:p>
        </p:txBody>
      </p:sp>
      <p:pic>
        <p:nvPicPr>
          <p:cNvPr id="27651" name="Picture 3" descr="C:\Documents and Settings\serapozengi\Application Data\Microsoft\Media Catalog\twister.gif"/>
          <p:cNvPicPr>
            <a:picLocks noChangeAspect="1" noChangeArrowheads="1" noCrop="1"/>
          </p:cNvPicPr>
          <p:nvPr/>
        </p:nvPicPr>
        <p:blipFill>
          <a:blip r:embed="rId2" cstate="print"/>
          <a:srcRect/>
          <a:stretch>
            <a:fillRect/>
          </a:stretch>
        </p:blipFill>
        <p:spPr bwMode="auto">
          <a:xfrm>
            <a:off x="2743200" y="2514600"/>
            <a:ext cx="36576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ppt_x"/>
                                          </p:val>
                                        </p:tav>
                                        <p:tav tm="100000">
                                          <p:val>
                                            <p:strVal val="#ppt_x"/>
                                          </p:val>
                                        </p:tav>
                                      </p:tavLst>
                                    </p:anim>
                                    <p:anim calcmode="lin" valueType="num">
                                      <p:cBhvr additive="base">
                                        <p:cTn id="14"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tr-TR" smtClean="0">
                <a:latin typeface="Arial" pitchFamily="34" charset="0"/>
              </a:rPr>
              <a:t>Gelişimin Temel ilkeleri</a:t>
            </a:r>
          </a:p>
        </p:txBody>
      </p:sp>
      <p:sp>
        <p:nvSpPr>
          <p:cNvPr id="4099" name="Rectangle 3"/>
          <p:cNvSpPr>
            <a:spLocks noGrp="1"/>
          </p:cNvSpPr>
          <p:nvPr>
            <p:ph type="body" idx="1"/>
          </p:nvPr>
        </p:nvSpPr>
        <p:spPr>
          <a:xfrm>
            <a:off x="457200" y="1600200"/>
            <a:ext cx="6635080" cy="4525963"/>
          </a:xfrm>
        </p:spPr>
        <p:txBody>
          <a:bodyPr>
            <a:normAutofit/>
          </a:bodyPr>
          <a:lstStyle/>
          <a:p>
            <a:pPr eaLnBrk="1" hangingPunct="1">
              <a:lnSpc>
                <a:spcPct val="90000"/>
              </a:lnSpc>
            </a:pPr>
            <a:r>
              <a:rPr lang="tr-TR" sz="2800" dirty="0" smtClean="0">
                <a:latin typeface="Comic Sans MS" pitchFamily="66" charset="0"/>
              </a:rPr>
              <a:t>Gelişim, kalıtım ve çevrenin karşılıklı etkileşiminin ürünüdür.</a:t>
            </a:r>
          </a:p>
          <a:p>
            <a:pPr eaLnBrk="1" hangingPunct="1">
              <a:lnSpc>
                <a:spcPct val="90000"/>
              </a:lnSpc>
            </a:pPr>
            <a:r>
              <a:rPr lang="tr-TR" sz="2800" dirty="0" smtClean="0">
                <a:latin typeface="Comic Sans MS" pitchFamily="66" charset="0"/>
              </a:rPr>
              <a:t>Gelişim kazanım ve kayıpları içerir. </a:t>
            </a:r>
          </a:p>
          <a:p>
            <a:pPr eaLnBrk="1" hangingPunct="1">
              <a:lnSpc>
                <a:spcPct val="90000"/>
              </a:lnSpc>
            </a:pPr>
            <a:r>
              <a:rPr lang="tr-TR" sz="2800" dirty="0" smtClean="0">
                <a:latin typeface="Comic Sans MS" pitchFamily="66" charset="0"/>
              </a:rPr>
              <a:t>Gelişim bir bütündür ve gelişim alanları birbirleriyle etkileşim içindedir.</a:t>
            </a:r>
          </a:p>
          <a:p>
            <a:pPr eaLnBrk="1" hangingPunct="1">
              <a:lnSpc>
                <a:spcPct val="90000"/>
              </a:lnSpc>
            </a:pPr>
            <a:r>
              <a:rPr lang="tr-TR" sz="2800" dirty="0" smtClean="0">
                <a:latin typeface="Comic Sans MS" pitchFamily="66" charset="0"/>
              </a:rPr>
              <a:t>Gelişim nöbetleşe devam eder.</a:t>
            </a:r>
          </a:p>
          <a:p>
            <a:pPr eaLnBrk="1" hangingPunct="1">
              <a:lnSpc>
                <a:spcPct val="90000"/>
              </a:lnSpc>
            </a:pPr>
            <a:r>
              <a:rPr lang="tr-TR" sz="2800" dirty="0" smtClean="0">
                <a:latin typeface="Comic Sans MS" pitchFamily="66" charset="0"/>
              </a:rPr>
              <a:t>Gelişimde kendine özgü bir sıra vardır.</a:t>
            </a:r>
          </a:p>
          <a:p>
            <a:pPr eaLnBrk="1" hangingPunct="1">
              <a:lnSpc>
                <a:spcPct val="90000"/>
              </a:lnSpc>
            </a:pPr>
            <a:r>
              <a:rPr lang="tr-TR" sz="2800" dirty="0" smtClean="0">
                <a:latin typeface="Comic Sans MS" pitchFamily="66" charset="0"/>
              </a:rPr>
              <a:t>Gelişim bireysel farklılıklar gösterir.</a:t>
            </a:r>
          </a:p>
          <a:p>
            <a:pPr eaLnBrk="1" hangingPunct="1">
              <a:lnSpc>
                <a:spcPct val="90000"/>
              </a:lnSpc>
            </a:pPr>
            <a:endParaRPr lang="tr-TR" sz="2800" dirty="0" smtClean="0"/>
          </a:p>
        </p:txBody>
      </p:sp>
      <p:pic>
        <p:nvPicPr>
          <p:cNvPr id="2052" name="Picture 4" descr="C:\Users\HAMİDE\AppData\Local\Microsoft\Windows\INetCache\IE\58ERS8XC\Higher_learning[1].png"/>
          <p:cNvPicPr>
            <a:picLocks noChangeAspect="1" noChangeArrowheads="1"/>
          </p:cNvPicPr>
          <p:nvPr/>
        </p:nvPicPr>
        <p:blipFill>
          <a:blip r:embed="rId2" cstate="print"/>
          <a:srcRect/>
          <a:stretch>
            <a:fillRect/>
          </a:stretch>
        </p:blipFill>
        <p:spPr bwMode="auto">
          <a:xfrm>
            <a:off x="6516216" y="1412776"/>
            <a:ext cx="2627784" cy="51571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sz="half" idx="1"/>
          </p:nvPr>
        </p:nvSpPr>
        <p:spPr>
          <a:xfrm>
            <a:off x="685800" y="1447800"/>
            <a:ext cx="3810000" cy="4114800"/>
          </a:xfrm>
        </p:spPr>
        <p:txBody>
          <a:bodyPr/>
          <a:lstStyle/>
          <a:p>
            <a:pPr eaLnBrk="1" hangingPunct="1">
              <a:lnSpc>
                <a:spcPct val="90000"/>
              </a:lnSpc>
            </a:pPr>
            <a:r>
              <a:rPr lang="tr-TR" altLang="tr-TR" sz="2000" b="1" smtClean="0">
                <a:latin typeface="ComicSansMS-Bold" charset="0"/>
                <a:cs typeface="Times New Roman" pitchFamily="18" charset="0"/>
              </a:rPr>
              <a:t>Kendine Güven: </a:t>
            </a:r>
            <a:r>
              <a:rPr lang="tr-TR" altLang="tr-TR" sz="2000" smtClean="0">
                <a:latin typeface="ComicSansMS" charset="0"/>
                <a:cs typeface="Times New Roman" pitchFamily="18" charset="0"/>
              </a:rPr>
              <a:t>Bir sabah</a:t>
            </a:r>
            <a:r>
              <a:rPr lang="tr-TR" altLang="tr-TR" sz="2000" smtClean="0"/>
              <a:t> </a:t>
            </a:r>
            <a:r>
              <a:rPr lang="tr-TR" altLang="tr-TR" sz="2000" smtClean="0">
                <a:latin typeface="ComicSansMS" charset="0"/>
                <a:cs typeface="Times New Roman" pitchFamily="18" charset="0"/>
              </a:rPr>
              <a:t>uyandığınızda birdenbire kendine</a:t>
            </a:r>
            <a:r>
              <a:rPr lang="tr-TR" altLang="tr-TR" sz="2000" smtClean="0"/>
              <a:t> </a:t>
            </a:r>
            <a:r>
              <a:rPr lang="tr-TR" altLang="tr-TR" sz="2000" smtClean="0">
                <a:latin typeface="ComicSansMS" charset="0"/>
                <a:cs typeface="Times New Roman" pitchFamily="18" charset="0"/>
              </a:rPr>
              <a:t>güvenli biri oluvermişsiniz. Tıpkı başka bir sabah uyandığınızda</a:t>
            </a:r>
            <a:r>
              <a:rPr lang="tr-TR" altLang="tr-TR" sz="2000" smtClean="0"/>
              <a:t> </a:t>
            </a:r>
            <a:r>
              <a:rPr lang="tr-TR" altLang="tr-TR" sz="2000" smtClean="0">
                <a:latin typeface="ComicSansMS" charset="0"/>
                <a:cs typeface="Times New Roman" pitchFamily="18" charset="0"/>
              </a:rPr>
              <a:t>kendine güvenmeyen bir</a:t>
            </a:r>
            <a:r>
              <a:rPr lang="tr-TR" altLang="tr-TR" sz="2000" smtClean="0"/>
              <a:t> </a:t>
            </a:r>
            <a:r>
              <a:rPr lang="tr-TR" altLang="tr-TR" sz="2000" smtClean="0">
                <a:latin typeface="ComicSansMS" charset="0"/>
                <a:cs typeface="Times New Roman" pitchFamily="18" charset="0"/>
              </a:rPr>
              <a:t>olamayacağınız gibi. Bu bir süreçtir.</a:t>
            </a:r>
            <a:endParaRPr lang="tr-TR" altLang="tr-TR" sz="2000" smtClean="0">
              <a:cs typeface="Times New Roman" pitchFamily="18" charset="0"/>
            </a:endParaRPr>
          </a:p>
          <a:p>
            <a:pPr eaLnBrk="1" hangingPunct="1">
              <a:lnSpc>
                <a:spcPct val="90000"/>
              </a:lnSpc>
              <a:buFontTx/>
              <a:buNone/>
            </a:pPr>
            <a:r>
              <a:rPr lang="tr-TR" altLang="tr-TR" sz="2000" smtClean="0"/>
              <a:t>     </a:t>
            </a:r>
            <a:r>
              <a:rPr lang="tr-TR" altLang="tr-TR" sz="2000" smtClean="0">
                <a:latin typeface="ComicSansMS" charset="0"/>
                <a:cs typeface="Times New Roman" pitchFamily="18" charset="0"/>
              </a:rPr>
              <a:t>Çocukluğunuzdan başlayabilir veya bu konuda başarılı adımlar</a:t>
            </a:r>
            <a:r>
              <a:rPr lang="tr-TR" altLang="tr-TR" sz="2000" smtClean="0"/>
              <a:t> a</a:t>
            </a:r>
            <a:r>
              <a:rPr lang="tr-TR" altLang="tr-TR" sz="2000" smtClean="0">
                <a:latin typeface="ComicSansMS" charset="0"/>
                <a:cs typeface="Times New Roman" pitchFamily="18" charset="0"/>
              </a:rPr>
              <a:t>tılmamış da olabilir. Önemli olan bugün ve bugünden sonra</a:t>
            </a:r>
            <a:endParaRPr lang="tr-TR" altLang="tr-TR" sz="2000" smtClean="0">
              <a:cs typeface="Times New Roman" pitchFamily="18" charset="0"/>
            </a:endParaRPr>
          </a:p>
          <a:p>
            <a:pPr eaLnBrk="1" hangingPunct="1">
              <a:lnSpc>
                <a:spcPct val="90000"/>
              </a:lnSpc>
              <a:buFontTx/>
              <a:buNone/>
            </a:pPr>
            <a:r>
              <a:rPr lang="tr-TR" altLang="tr-TR" sz="2000" smtClean="0"/>
              <a:t>     </a:t>
            </a:r>
            <a:r>
              <a:rPr lang="tr-TR" altLang="tr-TR" sz="2000" smtClean="0">
                <a:latin typeface="ComicSansMS" charset="0"/>
                <a:cs typeface="Times New Roman" pitchFamily="18" charset="0"/>
              </a:rPr>
              <a:t>yapacaklarımız</a:t>
            </a:r>
            <a:r>
              <a:rPr lang="tr-TR" altLang="tr-TR" sz="2000" smtClean="0"/>
              <a:t>...</a:t>
            </a:r>
          </a:p>
        </p:txBody>
      </p:sp>
      <p:pic>
        <p:nvPicPr>
          <p:cNvPr id="28677" name="Picture 5" descr="C:\Program Files\Common Files\Microsoft Shared\Clipart\cagcat50\PE02043_.wmf"/>
          <p:cNvPicPr>
            <a:picLocks noGrp="1" noChangeAspect="1" noChangeArrowheads="1"/>
          </p:cNvPicPr>
          <p:nvPr>
            <p:ph type="clipArt" sz="half" idx="2"/>
          </p:nvPr>
        </p:nvPicPr>
        <p:blipFill>
          <a:blip r:embed="rId2" cstate="print"/>
          <a:srcRect/>
          <a:stretch>
            <a:fillRect/>
          </a:stretch>
        </p:blipFill>
        <p:spPr>
          <a:xfrm>
            <a:off x="5105400" y="1295400"/>
            <a:ext cx="2817813" cy="4267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8677"/>
                                        </p:tgtEl>
                                        <p:attrNameLst>
                                          <p:attrName>style.visibility</p:attrName>
                                        </p:attrNameLst>
                                      </p:cBhvr>
                                      <p:to>
                                        <p:strVal val="visible"/>
                                      </p:to>
                                    </p:set>
                                    <p:anim calcmode="lin" valueType="num">
                                      <p:cBhvr additive="base">
                                        <p:cTn id="25" dur="500" fill="hold"/>
                                        <p:tgtEl>
                                          <p:spTgt spid="28677"/>
                                        </p:tgtEl>
                                        <p:attrNameLst>
                                          <p:attrName>ppt_x</p:attrName>
                                        </p:attrNameLst>
                                      </p:cBhvr>
                                      <p:tavLst>
                                        <p:tav tm="0">
                                          <p:val>
                                            <p:strVal val="1+#ppt_w/2"/>
                                          </p:val>
                                        </p:tav>
                                        <p:tav tm="100000">
                                          <p:val>
                                            <p:strVal val="#ppt_x"/>
                                          </p:val>
                                        </p:tav>
                                      </p:tavLst>
                                    </p:anim>
                                    <p:anim calcmode="lin" valueType="num">
                                      <p:cBhvr additive="base">
                                        <p:cTn id="26"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4"/>
          <p:cNvSpPr>
            <a:spLocks noGrp="1" noChangeArrowheads="1"/>
          </p:cNvSpPr>
          <p:nvPr>
            <p:ph type="body" sz="half" idx="2"/>
          </p:nvPr>
        </p:nvSpPr>
        <p:spPr>
          <a:xfrm>
            <a:off x="4648200" y="1447800"/>
            <a:ext cx="3810000" cy="4114800"/>
          </a:xfrm>
        </p:spPr>
        <p:txBody>
          <a:bodyPr>
            <a:normAutofit lnSpcReduction="10000"/>
          </a:bodyPr>
          <a:lstStyle/>
          <a:p>
            <a:pPr eaLnBrk="1" hangingPunct="1">
              <a:lnSpc>
                <a:spcPct val="90000"/>
              </a:lnSpc>
            </a:pPr>
            <a:r>
              <a:rPr lang="tr-TR" altLang="tr-TR" sz="2800" b="1" smtClean="0">
                <a:latin typeface="ComicSansMS-Bold" charset="0"/>
                <a:cs typeface="Times New Roman" pitchFamily="18" charset="0"/>
              </a:rPr>
              <a:t>Korku: </a:t>
            </a:r>
            <a:r>
              <a:rPr lang="tr-TR" altLang="tr-TR" sz="2800" smtClean="0">
                <a:latin typeface="ComicSansMS" charset="0"/>
                <a:cs typeface="Times New Roman" pitchFamily="18" charset="0"/>
              </a:rPr>
              <a:t>Ergenler için özellikle bilinmeyen </a:t>
            </a:r>
            <a:r>
              <a:rPr lang="tr-TR" altLang="tr-TR" sz="2800" smtClean="0"/>
              <a:t>ş</a:t>
            </a:r>
            <a:r>
              <a:rPr lang="tr-TR" altLang="tr-TR" sz="2800" smtClean="0">
                <a:latin typeface="ComicSansMS" charset="0"/>
                <a:cs typeface="Times New Roman" pitchFamily="18" charset="0"/>
              </a:rPr>
              <a:t>eyler korkunun</a:t>
            </a:r>
            <a:r>
              <a:rPr lang="tr-TR" altLang="tr-TR" sz="2800" smtClean="0"/>
              <a:t> </a:t>
            </a:r>
            <a:r>
              <a:rPr lang="tr-TR" altLang="tr-TR" sz="2800" smtClean="0">
                <a:latin typeface="ComicSansMS" charset="0"/>
                <a:cs typeface="Times New Roman" pitchFamily="18" charset="0"/>
              </a:rPr>
              <a:t>doğmas</a:t>
            </a:r>
            <a:r>
              <a:rPr lang="tr-TR" altLang="tr-TR" sz="2800" smtClean="0"/>
              <a:t>ı</a:t>
            </a:r>
            <a:r>
              <a:rPr lang="tr-TR" altLang="tr-TR" sz="2800" smtClean="0">
                <a:latin typeface="ComicSansMS" charset="0"/>
                <a:cs typeface="Times New Roman" pitchFamily="18" charset="0"/>
              </a:rPr>
              <a:t>na temel nedendir. Ergenin ilgilendiği faaliyetlerin sonucunu</a:t>
            </a:r>
            <a:r>
              <a:rPr lang="tr-TR" altLang="tr-TR" sz="2800" smtClean="0"/>
              <a:t> </a:t>
            </a:r>
            <a:r>
              <a:rPr lang="tr-TR" altLang="tr-TR" sz="2800" smtClean="0">
                <a:latin typeface="ComicSansMS" charset="0"/>
                <a:cs typeface="Times New Roman" pitchFamily="18" charset="0"/>
              </a:rPr>
              <a:t>kestirememesi de korkuya neden olabilir.</a:t>
            </a:r>
            <a:r>
              <a:rPr lang="tr-TR" altLang="tr-TR" sz="2800" smtClean="0"/>
              <a:t> </a:t>
            </a:r>
          </a:p>
        </p:txBody>
      </p:sp>
      <p:pic>
        <p:nvPicPr>
          <p:cNvPr id="29701" name="Picture 5" descr="C:\Program Files\Common Files\Microsoft Shared\Clipart\cagcat50\PE01496_.wmf"/>
          <p:cNvPicPr>
            <a:picLocks noGrp="1" noChangeAspect="1" noChangeArrowheads="1"/>
          </p:cNvPicPr>
          <p:nvPr>
            <p:ph type="clipArt" sz="half" idx="1"/>
          </p:nvPr>
        </p:nvPicPr>
        <p:blipFill>
          <a:blip r:embed="rId2" cstate="print"/>
          <a:srcRect/>
          <a:stretch>
            <a:fillRect/>
          </a:stretch>
        </p:blipFill>
        <p:spPr>
          <a:xfrm>
            <a:off x="762000" y="1066800"/>
            <a:ext cx="3467100" cy="4648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additive="base">
                                        <p:cTn id="7" dur="500" fill="hold"/>
                                        <p:tgtEl>
                                          <p:spTgt spid="2970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701"/>
                                        </p:tgtEl>
                                        <p:attrNameLst>
                                          <p:attrName>style.visibility</p:attrName>
                                        </p:attrNameLst>
                                      </p:cBhvr>
                                      <p:to>
                                        <p:strVal val="visible"/>
                                      </p:to>
                                    </p:set>
                                    <p:anim calcmode="lin" valueType="num">
                                      <p:cBhvr additive="base">
                                        <p:cTn id="13" dur="500" fill="hold"/>
                                        <p:tgtEl>
                                          <p:spTgt spid="29701"/>
                                        </p:tgtEl>
                                        <p:attrNameLst>
                                          <p:attrName>ppt_x</p:attrName>
                                        </p:attrNameLst>
                                      </p:cBhvr>
                                      <p:tavLst>
                                        <p:tav tm="0">
                                          <p:val>
                                            <p:strVal val="0-#ppt_w/2"/>
                                          </p:val>
                                        </p:tav>
                                        <p:tav tm="100000">
                                          <p:val>
                                            <p:strVal val="#ppt_x"/>
                                          </p:val>
                                        </p:tav>
                                      </p:tavLst>
                                    </p:anim>
                                    <p:anim calcmode="lin" valueType="num">
                                      <p:cBhvr additive="base">
                                        <p:cTn id="14"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685800" y="1219200"/>
            <a:ext cx="3810000" cy="4114800"/>
          </a:xfrm>
        </p:spPr>
        <p:txBody>
          <a:bodyPr>
            <a:normAutofit fontScale="92500" lnSpcReduction="10000"/>
          </a:bodyPr>
          <a:lstStyle/>
          <a:p>
            <a:pPr eaLnBrk="1" hangingPunct="1">
              <a:lnSpc>
                <a:spcPct val="90000"/>
              </a:lnSpc>
            </a:pPr>
            <a:r>
              <a:rPr lang="tr-TR" altLang="tr-TR" sz="2000" b="1" smtClean="0">
                <a:latin typeface="ComicSansMS-Bold" charset="0"/>
                <a:cs typeface="Times New Roman" pitchFamily="18" charset="0"/>
              </a:rPr>
              <a:t>Endişe: </a:t>
            </a:r>
            <a:r>
              <a:rPr lang="tr-TR" altLang="tr-TR" sz="2000" smtClean="0">
                <a:latin typeface="ComicSansMS" charset="0"/>
                <a:cs typeface="Times New Roman" pitchFamily="18" charset="0"/>
              </a:rPr>
              <a:t>Gerçek nedenden çok, hayali nedenlerden olu</a:t>
            </a:r>
            <a:r>
              <a:rPr lang="tr-TR" altLang="tr-TR" sz="2000" smtClean="0"/>
              <a:t>ş</a:t>
            </a:r>
            <a:r>
              <a:rPr lang="tr-TR" altLang="tr-TR" sz="2000" smtClean="0">
                <a:latin typeface="ComicSansMS" charset="0"/>
                <a:cs typeface="Times New Roman" pitchFamily="18" charset="0"/>
              </a:rPr>
              <a:t>an korku</a:t>
            </a:r>
            <a:r>
              <a:rPr lang="tr-TR" altLang="tr-TR" sz="2000" smtClean="0"/>
              <a:t> </a:t>
            </a:r>
            <a:r>
              <a:rPr lang="tr-TR" altLang="tr-TR" sz="2000" smtClean="0">
                <a:latin typeface="ComicSansMS" charset="0"/>
                <a:cs typeface="Times New Roman" pitchFamily="18" charset="0"/>
              </a:rPr>
              <a:t>tipleridir. Korkulan durumun zihinsel düzeyde prova edilerek</a:t>
            </a:r>
            <a:r>
              <a:rPr lang="tr-TR" altLang="tr-TR" sz="2000" smtClean="0"/>
              <a:t> </a:t>
            </a:r>
            <a:r>
              <a:rPr lang="tr-TR" altLang="tr-TR" sz="2000" smtClean="0">
                <a:latin typeface="ComicSansMS" charset="0"/>
                <a:cs typeface="Times New Roman" pitchFamily="18" charset="0"/>
              </a:rPr>
              <a:t>yinelenmesi, endişenin en büyük karakteristiğidir.</a:t>
            </a:r>
            <a:r>
              <a:rPr lang="tr-TR" altLang="tr-TR" sz="2000" smtClean="0"/>
              <a:t> </a:t>
            </a:r>
            <a:r>
              <a:rPr lang="tr-TR" altLang="tr-TR" sz="2000" smtClean="0">
                <a:latin typeface="ComicSansMS" charset="0"/>
                <a:cs typeface="Times New Roman" pitchFamily="18" charset="0"/>
              </a:rPr>
              <a:t>Cinsel olgunlukla birlikte, endişelerin de farklılık gösterdiği</a:t>
            </a:r>
            <a:r>
              <a:rPr lang="tr-TR" altLang="tr-TR" sz="2000" smtClean="0"/>
              <a:t> </a:t>
            </a:r>
            <a:r>
              <a:rPr lang="tr-TR" altLang="tr-TR" sz="2000" smtClean="0">
                <a:latin typeface="ComicSansMS" charset="0"/>
                <a:cs typeface="Times New Roman" pitchFamily="18" charset="0"/>
              </a:rPr>
              <a:t>dikkatimizi çeker. Orta ve lise öğrencileri özellikle çeşitli okul</a:t>
            </a:r>
            <a:r>
              <a:rPr lang="tr-TR" altLang="tr-TR" sz="2000" smtClean="0"/>
              <a:t> </a:t>
            </a:r>
            <a:r>
              <a:rPr lang="tr-TR" altLang="tr-TR" sz="2000" smtClean="0">
                <a:latin typeface="ComicSansMS" charset="0"/>
                <a:cs typeface="Times New Roman" pitchFamily="18" charset="0"/>
              </a:rPr>
              <a:t>sorunları hakkında endişe duyarlar. Dış görünüş ve arkadaşları</a:t>
            </a:r>
            <a:r>
              <a:rPr lang="tr-TR" altLang="tr-TR" sz="2000" smtClean="0"/>
              <a:t> </a:t>
            </a:r>
            <a:r>
              <a:rPr lang="tr-TR" altLang="tr-TR" sz="2000" smtClean="0">
                <a:latin typeface="ComicSansMS" charset="0"/>
                <a:cs typeface="Times New Roman" pitchFamily="18" charset="0"/>
              </a:rPr>
              <a:t>arasında popüler olmama, endişe yaratan diğer konulardır.</a:t>
            </a:r>
            <a:r>
              <a:rPr lang="tr-TR" altLang="tr-TR" sz="2000" smtClean="0"/>
              <a:t> </a:t>
            </a:r>
          </a:p>
        </p:txBody>
      </p:sp>
      <p:pic>
        <p:nvPicPr>
          <p:cNvPr id="30725" name="Picture 5" descr="C:\Program Files\Common Files\Microsoft Shared\Clipart\cagcat50\PE02484_.wmf"/>
          <p:cNvPicPr>
            <a:picLocks noGrp="1" noChangeAspect="1" noChangeArrowheads="1"/>
          </p:cNvPicPr>
          <p:nvPr>
            <p:ph type="clipArt" sz="half" idx="2"/>
          </p:nvPr>
        </p:nvPicPr>
        <p:blipFill>
          <a:blip r:embed="rId2" cstate="print"/>
          <a:srcRect/>
          <a:stretch>
            <a:fillRect/>
          </a:stretch>
        </p:blipFill>
        <p:spPr>
          <a:xfrm>
            <a:off x="4648200" y="1600200"/>
            <a:ext cx="3810000" cy="40100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additive="base">
                                        <p:cTn id="13" dur="500" fill="hold"/>
                                        <p:tgtEl>
                                          <p:spTgt spid="30725"/>
                                        </p:tgtEl>
                                        <p:attrNameLst>
                                          <p:attrName>ppt_x</p:attrName>
                                        </p:attrNameLst>
                                      </p:cBhvr>
                                      <p:tavLst>
                                        <p:tav tm="0">
                                          <p:val>
                                            <p:strVal val="1+#ppt_w/2"/>
                                          </p:val>
                                        </p:tav>
                                        <p:tav tm="100000">
                                          <p:val>
                                            <p:strVal val="#ppt_x"/>
                                          </p:val>
                                        </p:tav>
                                      </p:tavLst>
                                    </p:anim>
                                    <p:anim calcmode="lin" valueType="num">
                                      <p:cBhvr additive="base">
                                        <p:cTn id="14"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4"/>
          <p:cNvSpPr>
            <a:spLocks noGrp="1" noChangeArrowheads="1"/>
          </p:cNvSpPr>
          <p:nvPr>
            <p:ph type="body" sz="half" idx="2"/>
          </p:nvPr>
        </p:nvSpPr>
        <p:spPr>
          <a:xfrm>
            <a:off x="4648200" y="1371600"/>
            <a:ext cx="3810000" cy="4114800"/>
          </a:xfrm>
        </p:spPr>
        <p:txBody>
          <a:bodyPr>
            <a:normAutofit lnSpcReduction="10000"/>
          </a:bodyPr>
          <a:lstStyle/>
          <a:p>
            <a:pPr eaLnBrk="1" hangingPunct="1">
              <a:lnSpc>
                <a:spcPct val="90000"/>
              </a:lnSpc>
            </a:pPr>
            <a:r>
              <a:rPr lang="tr-TR" altLang="tr-TR" sz="2000" b="1" smtClean="0">
                <a:latin typeface="ComicSansMS-Bold" charset="0"/>
                <a:cs typeface="Times New Roman" pitchFamily="18" charset="0"/>
              </a:rPr>
              <a:t>Öfke: </a:t>
            </a:r>
            <a:r>
              <a:rPr lang="tr-TR" altLang="tr-TR" sz="2000" smtClean="0">
                <a:latin typeface="ComicSansMS" charset="0"/>
                <a:cs typeface="Times New Roman" pitchFamily="18" charset="0"/>
              </a:rPr>
              <a:t>Ergenlik döneminde öfkeye neden olan uyarımlar genellikle</a:t>
            </a:r>
            <a:r>
              <a:rPr lang="tr-TR" altLang="tr-TR" sz="2000" smtClean="0"/>
              <a:t> </a:t>
            </a:r>
            <a:r>
              <a:rPr lang="tr-TR" altLang="tr-TR" sz="2000" smtClean="0">
                <a:latin typeface="ComicSansMS" charset="0"/>
                <a:cs typeface="Times New Roman" pitchFamily="18" charset="0"/>
              </a:rPr>
              <a:t>sosyal kaynaklıdır. Ergeni öfkelendiren konular şunlardır:</a:t>
            </a:r>
            <a:r>
              <a:rPr lang="tr-TR" altLang="tr-TR" sz="2000" smtClean="0"/>
              <a:t> </a:t>
            </a:r>
            <a:r>
              <a:rPr lang="tr-TR" altLang="tr-TR" sz="2000" smtClean="0">
                <a:latin typeface="ComicSansMS" charset="0"/>
                <a:cs typeface="Times New Roman" pitchFamily="18" charset="0"/>
              </a:rPr>
              <a:t>Alay edildiğinde, gülünç düşürüldüğünde</a:t>
            </a:r>
            <a:r>
              <a:rPr lang="tr-TR" altLang="tr-TR" sz="2000" smtClean="0"/>
              <a:t> </a:t>
            </a:r>
            <a:r>
              <a:rPr lang="tr-TR" altLang="tr-TR" sz="2000" smtClean="0">
                <a:latin typeface="ComicSansMS" charset="0"/>
                <a:cs typeface="Times New Roman" pitchFamily="18" charset="0"/>
              </a:rPr>
              <a:t>Tenkit edildiğinde, azarlandığında</a:t>
            </a:r>
            <a:r>
              <a:rPr lang="tr-TR" altLang="tr-TR" sz="2000" smtClean="0"/>
              <a:t> </a:t>
            </a:r>
            <a:r>
              <a:rPr lang="tr-TR" altLang="tr-TR" sz="2000" smtClean="0">
                <a:latin typeface="ComicSansMS" charset="0"/>
                <a:cs typeface="Times New Roman" pitchFamily="18" charset="0"/>
              </a:rPr>
              <a:t>Haksız yere cezalandırıldığında</a:t>
            </a:r>
            <a:r>
              <a:rPr lang="tr-TR" altLang="tr-TR" sz="2000" smtClean="0">
                <a:latin typeface="Wingdings-Regular"/>
                <a:cs typeface="Times New Roman" pitchFamily="18" charset="0"/>
              </a:rPr>
              <a:t>  </a:t>
            </a:r>
            <a:r>
              <a:rPr lang="tr-TR" altLang="tr-TR" sz="2000" smtClean="0">
                <a:latin typeface="ComicSansMS" charset="0"/>
                <a:cs typeface="Times New Roman" pitchFamily="18" charset="0"/>
              </a:rPr>
              <a:t>İnsanlar ona hükmetmeye</a:t>
            </a:r>
            <a:r>
              <a:rPr lang="tr-TR" altLang="tr-TR" sz="2000" smtClean="0"/>
              <a:t> </a:t>
            </a:r>
            <a:r>
              <a:rPr lang="tr-TR" altLang="tr-TR" sz="2000" smtClean="0">
                <a:latin typeface="ComicSansMS" charset="0"/>
                <a:cs typeface="Times New Roman" pitchFamily="18" charset="0"/>
              </a:rPr>
              <a:t>başladığında</a:t>
            </a:r>
            <a:r>
              <a:rPr lang="tr-TR" altLang="tr-TR" sz="2000" smtClean="0"/>
              <a:t> </a:t>
            </a:r>
            <a:r>
              <a:rPr lang="tr-TR" altLang="tr-TR" sz="2000" smtClean="0">
                <a:latin typeface="ComicSansMS" charset="0"/>
                <a:cs typeface="Times New Roman" pitchFamily="18" charset="0"/>
              </a:rPr>
              <a:t>İşleri ters gittiğinde</a:t>
            </a:r>
            <a:r>
              <a:rPr lang="tr-TR" altLang="tr-TR" sz="2000" smtClean="0"/>
              <a:t> ö</a:t>
            </a:r>
            <a:r>
              <a:rPr lang="tr-TR" altLang="tr-TR" sz="2000" smtClean="0">
                <a:latin typeface="ComicSansMS" charset="0"/>
                <a:cs typeface="Times New Roman" pitchFamily="18" charset="0"/>
              </a:rPr>
              <a:t>zel eşyaları, kardeşleri ya da ana babası tarafından</a:t>
            </a:r>
            <a:r>
              <a:rPr lang="tr-TR" altLang="tr-TR" sz="2000" smtClean="0"/>
              <a:t> </a:t>
            </a:r>
            <a:r>
              <a:rPr lang="tr-TR" altLang="tr-TR" sz="2000" smtClean="0">
                <a:latin typeface="ComicSansMS" charset="0"/>
                <a:cs typeface="Times New Roman" pitchFamily="18" charset="0"/>
              </a:rPr>
              <a:t>habersizce alındığında gençler öfkelenir.</a:t>
            </a:r>
            <a:r>
              <a:rPr lang="tr-TR" altLang="tr-TR" sz="2000" smtClean="0"/>
              <a:t> </a:t>
            </a:r>
          </a:p>
        </p:txBody>
      </p:sp>
      <p:pic>
        <p:nvPicPr>
          <p:cNvPr id="31749" name="Picture 5" descr="C:\Program Files\Common Files\Microsoft Shared\Clipart\cagcat50\BD07175_.WMF"/>
          <p:cNvPicPr>
            <a:picLocks noGrp="1" noChangeAspect="1" noChangeArrowheads="1"/>
          </p:cNvPicPr>
          <p:nvPr>
            <p:ph type="clipArt" sz="half" idx="1"/>
          </p:nvPr>
        </p:nvPicPr>
        <p:blipFill>
          <a:blip r:embed="rId2" cstate="print"/>
          <a:srcRect/>
          <a:stretch>
            <a:fillRect/>
          </a:stretch>
        </p:blipFill>
        <p:spPr>
          <a:xfrm>
            <a:off x="762000" y="1981200"/>
            <a:ext cx="3810000" cy="25177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1749"/>
                                        </p:tgtEl>
                                        <p:attrNameLst>
                                          <p:attrName>style.visibility</p:attrName>
                                        </p:attrNameLst>
                                      </p:cBhvr>
                                      <p:to>
                                        <p:strVal val="visible"/>
                                      </p:to>
                                    </p:set>
                                    <p:anim calcmode="lin" valueType="num">
                                      <p:cBhvr additive="base">
                                        <p:cTn id="13" dur="500" fill="hold"/>
                                        <p:tgtEl>
                                          <p:spTgt spid="31749"/>
                                        </p:tgtEl>
                                        <p:attrNameLst>
                                          <p:attrName>ppt_x</p:attrName>
                                        </p:attrNameLst>
                                      </p:cBhvr>
                                      <p:tavLst>
                                        <p:tav tm="0">
                                          <p:val>
                                            <p:strVal val="0-#ppt_w/2"/>
                                          </p:val>
                                        </p:tav>
                                        <p:tav tm="100000">
                                          <p:val>
                                            <p:strVal val="#ppt_x"/>
                                          </p:val>
                                        </p:tav>
                                      </p:tavLst>
                                    </p:anim>
                                    <p:anim calcmode="lin" valueType="num">
                                      <p:cBhvr additive="base">
                                        <p:cTn id="14"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685800" y="1295400"/>
            <a:ext cx="3810000" cy="4114800"/>
          </a:xfrm>
        </p:spPr>
        <p:txBody>
          <a:bodyPr>
            <a:normAutofit lnSpcReduction="10000"/>
          </a:bodyPr>
          <a:lstStyle/>
          <a:p>
            <a:pPr eaLnBrk="1" hangingPunct="1">
              <a:lnSpc>
                <a:spcPct val="90000"/>
              </a:lnSpc>
            </a:pPr>
            <a:r>
              <a:rPr lang="tr-TR" altLang="tr-TR" sz="2200" b="1" smtClean="0">
                <a:latin typeface="ComicSansMS-Bold" charset="0"/>
                <a:cs typeface="Times New Roman" pitchFamily="18" charset="0"/>
              </a:rPr>
              <a:t>Sevgi: </a:t>
            </a:r>
            <a:r>
              <a:rPr lang="tr-TR" altLang="tr-TR" sz="2200" smtClean="0">
                <a:latin typeface="ComicSansMS" charset="0"/>
                <a:cs typeface="Times New Roman" pitchFamily="18" charset="0"/>
              </a:rPr>
              <a:t>Ergenlikte sevgi, hoş ilişkiler kurabilen, kendini seven</a:t>
            </a:r>
            <a:r>
              <a:rPr lang="tr-TR" altLang="tr-TR" sz="2200" smtClean="0"/>
              <a:t> </a:t>
            </a:r>
            <a:r>
              <a:rPr lang="tr-TR" altLang="tr-TR" sz="2200" smtClean="0">
                <a:latin typeface="ComicSansMS" charset="0"/>
                <a:cs typeface="Times New Roman" pitchFamily="18" charset="0"/>
              </a:rPr>
              <a:t>ve güven veren kişilere yönelmiştir. Aile üyeleriyle olan bağı</a:t>
            </a:r>
            <a:r>
              <a:rPr lang="tr-TR" altLang="tr-TR" sz="2200" smtClean="0"/>
              <a:t> </a:t>
            </a:r>
            <a:r>
              <a:rPr lang="tr-TR" altLang="tr-TR" sz="2200" smtClean="0">
                <a:latin typeface="ComicSansMS" charset="0"/>
                <a:cs typeface="Times New Roman" pitchFamily="18" charset="0"/>
              </a:rPr>
              <a:t>azalmış ve arkadaşlarıyla olan bağı artmıştır. Ergenin sevdiği</a:t>
            </a:r>
            <a:r>
              <a:rPr lang="tr-TR" altLang="tr-TR" sz="2200" smtClean="0"/>
              <a:t> </a:t>
            </a:r>
            <a:r>
              <a:rPr lang="tr-TR" altLang="tr-TR" sz="2200" smtClean="0">
                <a:latin typeface="ComicSansMS" charset="0"/>
                <a:cs typeface="Times New Roman" pitchFamily="18" charset="0"/>
              </a:rPr>
              <a:t>kişi adedi azdır. Bu nedenle sevgisi çok kuvvetlidir. Karşı</a:t>
            </a:r>
            <a:r>
              <a:rPr lang="tr-TR" altLang="tr-TR" sz="2200" smtClean="0"/>
              <a:t> </a:t>
            </a:r>
            <a:r>
              <a:rPr lang="tr-TR" altLang="tr-TR" sz="2200" smtClean="0">
                <a:latin typeface="ComicSansMS" charset="0"/>
                <a:cs typeface="Times New Roman" pitchFamily="18" charset="0"/>
              </a:rPr>
              <a:t>cinse delicesine aşık olma, kısa süre sonra bu duyguyu</a:t>
            </a:r>
            <a:r>
              <a:rPr lang="tr-TR" altLang="tr-TR" sz="2200" smtClean="0"/>
              <a:t> </a:t>
            </a:r>
            <a:r>
              <a:rPr lang="tr-TR" altLang="tr-TR" sz="2200" smtClean="0">
                <a:latin typeface="ComicSansMS" charset="0"/>
                <a:cs typeface="Times New Roman" pitchFamily="18" charset="0"/>
              </a:rPr>
              <a:t>yitirme sıkça görülen olaylardır.</a:t>
            </a:r>
            <a:r>
              <a:rPr lang="tr-TR" altLang="tr-TR" sz="2400" smtClean="0"/>
              <a:t> </a:t>
            </a:r>
          </a:p>
        </p:txBody>
      </p:sp>
      <p:pic>
        <p:nvPicPr>
          <p:cNvPr id="32773" name="Picture 5" descr="C:\Program Files\Common Files\Microsoft Shared\Clipart\cagcat50\SO02963_.WMF"/>
          <p:cNvPicPr>
            <a:picLocks noGrp="1" noChangeAspect="1" noChangeArrowheads="1"/>
          </p:cNvPicPr>
          <p:nvPr>
            <p:ph type="clipArt" sz="half" idx="2"/>
          </p:nvPr>
        </p:nvPicPr>
        <p:blipFill>
          <a:blip r:embed="rId2" cstate="print"/>
          <a:srcRect/>
          <a:stretch>
            <a:fillRect/>
          </a:stretch>
        </p:blipFill>
        <p:spPr>
          <a:xfrm>
            <a:off x="4724400" y="1676400"/>
            <a:ext cx="3810000" cy="320516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1+#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body" sz="half" idx="2"/>
          </p:nvPr>
        </p:nvSpPr>
        <p:spPr>
          <a:xfrm>
            <a:off x="4788024" y="1340768"/>
            <a:ext cx="3810000" cy="4114800"/>
          </a:xfrm>
        </p:spPr>
        <p:txBody>
          <a:bodyPr>
            <a:normAutofit fontScale="92500" lnSpcReduction="20000"/>
          </a:bodyPr>
          <a:lstStyle/>
          <a:p>
            <a:pPr eaLnBrk="1" hangingPunct="1">
              <a:lnSpc>
                <a:spcPct val="90000"/>
              </a:lnSpc>
            </a:pPr>
            <a:r>
              <a:rPr lang="tr-TR" altLang="tr-TR" sz="2200" b="1" dirty="0" smtClean="0">
                <a:latin typeface="ComicSansMS-Bold" charset="0"/>
                <a:cs typeface="Times New Roman" pitchFamily="18" charset="0"/>
              </a:rPr>
              <a:t>Sorumluluk: </a:t>
            </a:r>
            <a:r>
              <a:rPr lang="tr-TR" altLang="tr-TR" sz="2200" dirty="0" smtClean="0">
                <a:latin typeface="ComicSansMS" charset="0"/>
                <a:cs typeface="Times New Roman" pitchFamily="18" charset="0"/>
              </a:rPr>
              <a:t>Bu kelimeyi çok fazla duymaktan belki de pek</a:t>
            </a:r>
            <a:r>
              <a:rPr lang="tr-TR" altLang="tr-TR" sz="2200" dirty="0" smtClean="0"/>
              <a:t> </a:t>
            </a:r>
            <a:r>
              <a:rPr lang="tr-TR" altLang="tr-TR" sz="2200" dirty="0" smtClean="0">
                <a:latin typeface="ComicSansMS" charset="0"/>
                <a:cs typeface="Times New Roman" pitchFamily="18" charset="0"/>
              </a:rPr>
              <a:t>hoşlanmadığınız bir kelime halini almıştır. Kişinin bütünüyle sorumluluk</a:t>
            </a:r>
            <a:r>
              <a:rPr lang="tr-TR" altLang="tr-TR" sz="2200" dirty="0" smtClean="0"/>
              <a:t> </a:t>
            </a:r>
            <a:r>
              <a:rPr lang="tr-TR" altLang="tr-TR" sz="2200" dirty="0" smtClean="0">
                <a:latin typeface="ComicSansMS" charset="0"/>
                <a:cs typeface="Times New Roman" pitchFamily="18" charset="0"/>
              </a:rPr>
              <a:t>duygusundan yoksun olabileceğini düşünmek zordur. Sorumluluk</a:t>
            </a:r>
            <a:r>
              <a:rPr lang="tr-TR" altLang="tr-TR" sz="2200" dirty="0" smtClean="0"/>
              <a:t> </a:t>
            </a:r>
            <a:r>
              <a:rPr lang="tr-TR" altLang="tr-TR" sz="2200" dirty="0" smtClean="0">
                <a:latin typeface="ComicSansMS" charset="0"/>
                <a:cs typeface="Times New Roman" pitchFamily="18" charset="0"/>
              </a:rPr>
              <a:t>duygusu veya belli boyutlar da gelişmesi, faklılaşması söz konusu</a:t>
            </a:r>
            <a:r>
              <a:rPr lang="tr-TR" altLang="tr-TR" sz="2200" dirty="0" smtClean="0"/>
              <a:t> </a:t>
            </a:r>
            <a:r>
              <a:rPr lang="tr-TR" altLang="tr-TR" sz="2200" dirty="0" smtClean="0">
                <a:latin typeface="ComicSansMS" charset="0"/>
                <a:cs typeface="Times New Roman" pitchFamily="18" charset="0"/>
              </a:rPr>
              <a:t>olabilen bir duygumuz olabilir ancak bu hiçbir şeye, hiç kimseye her</a:t>
            </a:r>
            <a:r>
              <a:rPr lang="tr-TR" altLang="tr-TR" sz="2200" dirty="0" smtClean="0"/>
              <a:t> </a:t>
            </a:r>
            <a:r>
              <a:rPr lang="tr-TR" altLang="tr-TR" sz="2200" dirty="0" smtClean="0">
                <a:latin typeface="ComicSansMS" charset="0"/>
                <a:cs typeface="Times New Roman" pitchFamily="18" charset="0"/>
              </a:rPr>
              <a:t>şeyden ve herkesten önemlisi kendimize sorumluluğumuzun olmadığı</a:t>
            </a:r>
            <a:r>
              <a:rPr lang="tr-TR" altLang="tr-TR" sz="2200" dirty="0" smtClean="0"/>
              <a:t> </a:t>
            </a:r>
            <a:r>
              <a:rPr lang="tr-TR" altLang="tr-TR" sz="2200" dirty="0" smtClean="0">
                <a:latin typeface="ComicSansMS" charset="0"/>
                <a:cs typeface="Times New Roman" pitchFamily="18" charset="0"/>
              </a:rPr>
              <a:t>anlamına gelmez.</a:t>
            </a:r>
            <a:r>
              <a:rPr lang="tr-TR" altLang="tr-TR" sz="2200" dirty="0" smtClean="0"/>
              <a:t> </a:t>
            </a:r>
          </a:p>
        </p:txBody>
      </p:sp>
      <p:pic>
        <p:nvPicPr>
          <p:cNvPr id="33797" name="Picture 5" descr="C:\Program Files\Common Files\Microsoft Shared\Clipart\cagcat50\BD04912_.WMF"/>
          <p:cNvPicPr>
            <a:picLocks noGrp="1" noChangeAspect="1" noChangeArrowheads="1"/>
          </p:cNvPicPr>
          <p:nvPr>
            <p:ph type="clipArt" sz="half" idx="1"/>
          </p:nvPr>
        </p:nvPicPr>
        <p:blipFill>
          <a:blip r:embed="rId2" cstate="print"/>
          <a:srcRect/>
          <a:stretch>
            <a:fillRect/>
          </a:stretch>
        </p:blipFill>
        <p:spPr>
          <a:xfrm>
            <a:off x="1066800" y="1219200"/>
            <a:ext cx="3294063" cy="41148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0-#ppt_w/2"/>
                                          </p:val>
                                        </p:tav>
                                        <p:tav tm="100000">
                                          <p:val>
                                            <p:strVal val="#ppt_x"/>
                                          </p:val>
                                        </p:tav>
                                      </p:tavLst>
                                    </p:anim>
                                    <p:anim calcmode="lin" valueType="num">
                                      <p:cBhvr additive="base">
                                        <p:cTn id="14"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685800" y="1066800"/>
            <a:ext cx="3810000" cy="4114800"/>
          </a:xfrm>
        </p:spPr>
        <p:txBody>
          <a:bodyPr>
            <a:normAutofit fontScale="92500" lnSpcReduction="10000"/>
          </a:bodyPr>
          <a:lstStyle/>
          <a:p>
            <a:pPr eaLnBrk="1" hangingPunct="1">
              <a:lnSpc>
                <a:spcPct val="90000"/>
              </a:lnSpc>
            </a:pPr>
            <a:r>
              <a:rPr lang="tr-TR" altLang="tr-TR" sz="2200" b="1" dirty="0" smtClean="0">
                <a:latin typeface="ComicSansMS-Bold" charset="0"/>
                <a:cs typeface="Times New Roman" pitchFamily="18" charset="0"/>
              </a:rPr>
              <a:t>Hüzün: </a:t>
            </a:r>
            <a:r>
              <a:rPr lang="tr-TR" altLang="tr-TR" sz="2200" dirty="0" smtClean="0">
                <a:latin typeface="ComicSansMS" charset="0"/>
                <a:cs typeface="Times New Roman" pitchFamily="18" charset="0"/>
              </a:rPr>
              <a:t>“Sevinçli olduğunuzda gözlerinizi yüreğinizin derinliklerine</a:t>
            </a:r>
            <a:r>
              <a:rPr lang="tr-TR" altLang="tr-TR" sz="2200" dirty="0" smtClean="0"/>
              <a:t> </a:t>
            </a:r>
            <a:r>
              <a:rPr lang="tr-TR" altLang="tr-TR" sz="2200" dirty="0" smtClean="0">
                <a:latin typeface="ComicSansMS" charset="0"/>
                <a:cs typeface="Times New Roman" pitchFamily="18" charset="0"/>
              </a:rPr>
              <a:t>çevirirseniz, size sevinç veren şey uğruna bir zamanlar kederlenmiş</a:t>
            </a:r>
            <a:r>
              <a:rPr lang="tr-TR" altLang="tr-TR" sz="2200" dirty="0" smtClean="0"/>
              <a:t> </a:t>
            </a:r>
            <a:r>
              <a:rPr lang="tr-TR" altLang="tr-TR" sz="2200" dirty="0" smtClean="0">
                <a:latin typeface="ComicSansMS" charset="0"/>
                <a:cs typeface="Times New Roman" pitchFamily="18" charset="0"/>
              </a:rPr>
              <a:t>olduğunuzu görürsünüz. Kederli olduğunuz zamanlarda da yine</a:t>
            </a:r>
            <a:r>
              <a:rPr lang="tr-TR" altLang="tr-TR" sz="2200" dirty="0" smtClean="0"/>
              <a:t> </a:t>
            </a:r>
            <a:r>
              <a:rPr lang="tr-TR" altLang="tr-TR" sz="2200" dirty="0" smtClean="0">
                <a:latin typeface="ComicSansMS" charset="0"/>
                <a:cs typeface="Times New Roman" pitchFamily="18" charset="0"/>
              </a:rPr>
              <a:t>yüreğinizin derinliklerine bakın, o zaman gerçekte bir zamanlar sizi</a:t>
            </a:r>
            <a:r>
              <a:rPr lang="tr-TR" altLang="tr-TR" sz="2200" dirty="0" smtClean="0"/>
              <a:t> </a:t>
            </a:r>
            <a:r>
              <a:rPr lang="tr-TR" altLang="tr-TR" sz="2200" dirty="0" smtClean="0">
                <a:latin typeface="ComicSansMS" charset="0"/>
                <a:cs typeface="Times New Roman" pitchFamily="18" charset="0"/>
              </a:rPr>
              <a:t>mutlu kılmış olan şeye ağlamakta olduğunuzu görürsünüz” Halil </a:t>
            </a:r>
            <a:r>
              <a:rPr lang="tr-TR" altLang="tr-TR" sz="2200" dirty="0" err="1" smtClean="0">
                <a:latin typeface="ComicSansMS" charset="0"/>
                <a:cs typeface="Times New Roman" pitchFamily="18" charset="0"/>
              </a:rPr>
              <a:t>Cibran</a:t>
            </a:r>
            <a:r>
              <a:rPr lang="tr-TR" altLang="tr-TR" sz="2200" dirty="0" smtClean="0"/>
              <a:t> </a:t>
            </a:r>
            <a:r>
              <a:rPr lang="tr-TR" altLang="tr-TR" sz="2200" dirty="0" smtClean="0">
                <a:latin typeface="ComicSansMS" charset="0"/>
                <a:cs typeface="Times New Roman" pitchFamily="18" charset="0"/>
              </a:rPr>
              <a:t>böyle ifade ediyor.</a:t>
            </a:r>
            <a:r>
              <a:rPr lang="tr-TR" altLang="tr-TR" sz="2400" dirty="0" smtClean="0"/>
              <a:t> </a:t>
            </a:r>
          </a:p>
        </p:txBody>
      </p:sp>
      <p:pic>
        <p:nvPicPr>
          <p:cNvPr id="34821" name="Picture 5" descr="C:\Program Files\Common Files\Microsoft Shared\Clipart\cagcat50\EN00349_.wmf"/>
          <p:cNvPicPr>
            <a:picLocks noGrp="1" noChangeAspect="1" noChangeArrowheads="1"/>
          </p:cNvPicPr>
          <p:nvPr>
            <p:ph type="clipArt" sz="half" idx="2"/>
          </p:nvPr>
        </p:nvPicPr>
        <p:blipFill>
          <a:blip r:embed="rId2" cstate="print"/>
          <a:srcRect/>
          <a:stretch>
            <a:fillRect/>
          </a:stretch>
        </p:blipFill>
        <p:spPr>
          <a:xfrm>
            <a:off x="4648200" y="2362200"/>
            <a:ext cx="3810000" cy="21526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additive="base">
                                        <p:cTn id="13" dur="500" fill="hold"/>
                                        <p:tgtEl>
                                          <p:spTgt spid="34821"/>
                                        </p:tgtEl>
                                        <p:attrNameLst>
                                          <p:attrName>ppt_x</p:attrName>
                                        </p:attrNameLst>
                                      </p:cBhvr>
                                      <p:tavLst>
                                        <p:tav tm="0">
                                          <p:val>
                                            <p:strVal val="1+#ppt_w/2"/>
                                          </p:val>
                                        </p:tav>
                                        <p:tav tm="100000">
                                          <p:val>
                                            <p:strVal val="#ppt_x"/>
                                          </p:val>
                                        </p:tav>
                                      </p:tavLst>
                                    </p:anim>
                                    <p:anim calcmode="lin" valueType="num">
                                      <p:cBhvr additive="base">
                                        <p:cTn id="14"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l="-6000" r="-6000"/>
          </a:stretch>
        </a:blipFill>
        <a:effectLst/>
      </p:bgPr>
    </p:bg>
    <p:spTree>
      <p:nvGrpSpPr>
        <p:cNvPr id="1" name=""/>
        <p:cNvGrpSpPr/>
        <p:nvPr/>
      </p:nvGrpSpPr>
      <p:grpSpPr>
        <a:xfrm>
          <a:off x="0" y="0"/>
          <a:ext cx="0" cy="0"/>
          <a:chOff x="0" y="0"/>
          <a:chExt cx="0" cy="0"/>
        </a:xfrm>
      </p:grpSpPr>
      <p:sp>
        <p:nvSpPr>
          <p:cNvPr id="4" name="Metin kutusu 3"/>
          <p:cNvSpPr txBox="1"/>
          <p:nvPr/>
        </p:nvSpPr>
        <p:spPr>
          <a:xfrm>
            <a:off x="1835696" y="338741"/>
            <a:ext cx="5616624" cy="769441"/>
          </a:xfrm>
          <a:prstGeom prst="rect">
            <a:avLst/>
          </a:prstGeom>
          <a:noFill/>
        </p:spPr>
        <p:txBody>
          <a:bodyPr wrap="square" rtlCol="0">
            <a:spAutoFit/>
          </a:bodyPr>
          <a:lstStyle/>
          <a:p>
            <a:pPr algn="ctr"/>
            <a:r>
              <a:rPr lang="tr-TR" sz="4400" b="1" i="1" dirty="0" smtClean="0">
                <a:solidFill>
                  <a:schemeClr val="accent5">
                    <a:lumMod val="75000"/>
                  </a:schemeClr>
                </a:solidFill>
              </a:rPr>
              <a:t>SOSYAL GELİŞİM</a:t>
            </a:r>
            <a:endParaRPr lang="tr-TR" sz="4400" b="1" i="1" dirty="0">
              <a:solidFill>
                <a:schemeClr val="accent5">
                  <a:lumMod val="75000"/>
                </a:schemeClr>
              </a:solidFill>
            </a:endParaRPr>
          </a:p>
        </p:txBody>
      </p:sp>
      <p:sp>
        <p:nvSpPr>
          <p:cNvPr id="5" name="Dikdörtgen 4"/>
          <p:cNvSpPr/>
          <p:nvPr/>
        </p:nvSpPr>
        <p:spPr>
          <a:xfrm>
            <a:off x="539552" y="1412776"/>
            <a:ext cx="4572000" cy="646331"/>
          </a:xfrm>
          <a:prstGeom prst="rect">
            <a:avLst/>
          </a:prstGeom>
        </p:spPr>
        <p:txBody>
          <a:bodyPr>
            <a:spAutoFit/>
          </a:bodyPr>
          <a:lstStyle/>
          <a:p>
            <a:pPr algn="ctr"/>
            <a:r>
              <a:rPr lang="tr-TR" b="1" dirty="0" smtClean="0">
                <a:latin typeface="Comic Sans MS" pitchFamily="66" charset="0"/>
              </a:rPr>
              <a:t>Ergen toplumda saygınlık kazanmak ve statü sahibi olmak ister.</a:t>
            </a:r>
            <a:endParaRPr lang="tr-TR" b="1" dirty="0">
              <a:latin typeface="Comic Sans MS" pitchFamily="66" charset="0"/>
            </a:endParaRPr>
          </a:p>
        </p:txBody>
      </p:sp>
      <p:sp>
        <p:nvSpPr>
          <p:cNvPr id="6" name="Dikdörtgen 5"/>
          <p:cNvSpPr/>
          <p:nvPr/>
        </p:nvSpPr>
        <p:spPr>
          <a:xfrm>
            <a:off x="4211960" y="3269095"/>
            <a:ext cx="4572000" cy="646331"/>
          </a:xfrm>
          <a:prstGeom prst="rect">
            <a:avLst/>
          </a:prstGeom>
        </p:spPr>
        <p:txBody>
          <a:bodyPr>
            <a:spAutoFit/>
          </a:bodyPr>
          <a:lstStyle/>
          <a:p>
            <a:pPr algn="ctr"/>
            <a:r>
              <a:rPr lang="tr-TR" b="1" dirty="0" smtClean="0">
                <a:latin typeface="Comic Sans MS" pitchFamily="66" charset="0"/>
              </a:rPr>
              <a:t>Aileye olan bağımlılığı azalır, arkadaşlıklar önem kazanır.</a:t>
            </a:r>
            <a:endParaRPr lang="tr-TR" b="1" dirty="0">
              <a:latin typeface="Comic Sans MS" pitchFamily="66" charset="0"/>
            </a:endParaRPr>
          </a:p>
        </p:txBody>
      </p:sp>
      <p:sp>
        <p:nvSpPr>
          <p:cNvPr id="7" name="Dikdörtgen 6"/>
          <p:cNvSpPr/>
          <p:nvPr/>
        </p:nvSpPr>
        <p:spPr>
          <a:xfrm>
            <a:off x="406556" y="5157192"/>
            <a:ext cx="4572000" cy="646331"/>
          </a:xfrm>
          <a:prstGeom prst="rect">
            <a:avLst/>
          </a:prstGeom>
        </p:spPr>
        <p:txBody>
          <a:bodyPr>
            <a:spAutoFit/>
          </a:bodyPr>
          <a:lstStyle/>
          <a:p>
            <a:pPr algn="ctr"/>
            <a:r>
              <a:rPr lang="tr-TR" b="1" dirty="0" smtClean="0">
                <a:latin typeface="Comic Sans MS" pitchFamily="66" charset="0"/>
              </a:rPr>
              <a:t>Ergen arkadaşlarının seçimine ailesinin karışmasını istemez.</a:t>
            </a:r>
            <a:endParaRPr lang="tr-TR" b="1" dirty="0">
              <a:latin typeface="Comic Sans MS" pitchFamily="66" charset="0"/>
            </a:endParaRPr>
          </a:p>
        </p:txBody>
      </p:sp>
      <p:pic>
        <p:nvPicPr>
          <p:cNvPr id="10" name="Resim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92080" y="1196752"/>
            <a:ext cx="2880320" cy="1502567"/>
          </a:xfrm>
          <a:prstGeom prst="rect">
            <a:avLst/>
          </a:prstGeom>
        </p:spPr>
      </p:pic>
      <p:pic>
        <p:nvPicPr>
          <p:cNvPr id="12" name="Resim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92080" y="4365103"/>
            <a:ext cx="2880320" cy="1666903"/>
          </a:xfrm>
          <a:prstGeom prst="rect">
            <a:avLst/>
          </a:prstGeom>
        </p:spPr>
      </p:pic>
      <p:pic>
        <p:nvPicPr>
          <p:cNvPr id="14" name="Resim 1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15616" y="2699319"/>
            <a:ext cx="2883388" cy="1694656"/>
          </a:xfrm>
          <a:prstGeom prst="rect">
            <a:avLst/>
          </a:prstGeom>
        </p:spPr>
      </p:pic>
    </p:spTree>
    <p:extLst>
      <p:ext uri="{BB962C8B-B14F-4D97-AF65-F5344CB8AC3E}">
        <p14:creationId xmlns="" xmlns:p14="http://schemas.microsoft.com/office/powerpoint/2010/main" val="387737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1295400"/>
            <a:ext cx="7772400" cy="1143000"/>
          </a:xfrm>
        </p:spPr>
        <p:txBody>
          <a:bodyPr>
            <a:normAutofit fontScale="90000"/>
          </a:bodyPr>
          <a:lstStyle/>
          <a:p>
            <a:pPr eaLnBrk="1" hangingPunct="1"/>
            <a:r>
              <a:rPr lang="tr-TR" altLang="tr-TR" sz="4000" b="1" dirty="0" smtClean="0">
                <a:solidFill>
                  <a:srgbClr val="C00000"/>
                </a:solidFill>
                <a:latin typeface="Comic Sans MS" pitchFamily="66" charset="0"/>
                <a:cs typeface="Times New Roman" pitchFamily="18" charset="0"/>
              </a:rPr>
              <a:t>ERGENLİĞİN TUTUM VE DAVRANIŞLAR ÜZERİNDEKİ</a:t>
            </a:r>
            <a:r>
              <a:rPr lang="tr-TR" altLang="tr-TR" sz="4000" b="1" dirty="0" smtClean="0">
                <a:solidFill>
                  <a:srgbClr val="C00000"/>
                </a:solidFill>
                <a:latin typeface="Comic Sans MS" pitchFamily="66" charset="0"/>
              </a:rPr>
              <a:t> ETKİSİ</a:t>
            </a:r>
          </a:p>
        </p:txBody>
      </p:sp>
      <p:pic>
        <p:nvPicPr>
          <p:cNvPr id="38915" name="Picture 3" descr="C:\Documents and Settings\serapozengi\Application Data\Microsoft\Media Catalog\next.gif"/>
          <p:cNvPicPr>
            <a:picLocks noChangeAspect="1" noChangeArrowheads="1" noCrop="1"/>
          </p:cNvPicPr>
          <p:nvPr/>
        </p:nvPicPr>
        <p:blipFill>
          <a:blip r:embed="rId2" cstate="print"/>
          <a:srcRect/>
          <a:stretch>
            <a:fillRect/>
          </a:stretch>
        </p:blipFill>
        <p:spPr bwMode="auto">
          <a:xfrm>
            <a:off x="2438400" y="3124200"/>
            <a:ext cx="419100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8915"/>
                                        </p:tgtEl>
                                        <p:attrNameLst>
                                          <p:attrName>style.visibility</p:attrName>
                                        </p:attrNameLst>
                                      </p:cBhvr>
                                      <p:to>
                                        <p:strVal val="visible"/>
                                      </p:to>
                                    </p:set>
                                    <p:anim calcmode="lin" valueType="num">
                                      <p:cBhvr additive="base">
                                        <p:cTn id="13" dur="500" fill="hold"/>
                                        <p:tgtEl>
                                          <p:spTgt spid="38915"/>
                                        </p:tgtEl>
                                        <p:attrNameLst>
                                          <p:attrName>ppt_x</p:attrName>
                                        </p:attrNameLst>
                                      </p:cBhvr>
                                      <p:tavLst>
                                        <p:tav tm="0">
                                          <p:val>
                                            <p:strVal val="0-#ppt_w/2"/>
                                          </p:val>
                                        </p:tav>
                                        <p:tav tm="100000">
                                          <p:val>
                                            <p:strVal val="#ppt_x"/>
                                          </p:val>
                                        </p:tav>
                                      </p:tavLst>
                                    </p:anim>
                                    <p:anim calcmode="lin" valueType="num">
                                      <p:cBhvr additive="base">
                                        <p:cTn id="14" dur="500" fill="hold"/>
                                        <p:tgtEl>
                                          <p:spTgt spid="389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09600" y="1676400"/>
            <a:ext cx="7772400" cy="1143000"/>
          </a:xfrm>
        </p:spPr>
        <p:txBody>
          <a:bodyPr anchor="ctr"/>
          <a:lstStyle/>
          <a:p>
            <a:pPr eaLnBrk="1" hangingPunct="1"/>
            <a:r>
              <a:rPr lang="tr-TR" altLang="tr-TR" sz="4400" b="1" smtClean="0">
                <a:solidFill>
                  <a:srgbClr val="CC3300"/>
                </a:solidFill>
                <a:latin typeface="ComicSansMS-Bold" charset="0"/>
                <a:cs typeface="Times New Roman" pitchFamily="18" charset="0"/>
              </a:rPr>
              <a:t>Yalnızlık İsteği</a:t>
            </a:r>
            <a:r>
              <a:rPr lang="tr-TR" altLang="tr-TR" sz="4400" smtClean="0">
                <a:solidFill>
                  <a:srgbClr val="CC3300"/>
                </a:solidFill>
                <a:latin typeface="ComicSansMS" charset="0"/>
                <a:cs typeface="Times New Roman" pitchFamily="18" charset="0"/>
              </a:rPr>
              <a:t>:</a:t>
            </a:r>
            <a:r>
              <a:rPr lang="tr-TR" altLang="tr-TR" sz="4400" smtClean="0">
                <a:latin typeface="ComicSansMS" charset="0"/>
                <a:cs typeface="Times New Roman" pitchFamily="18" charset="0"/>
              </a:rPr>
              <a:t> </a:t>
            </a:r>
          </a:p>
        </p:txBody>
      </p:sp>
      <p:sp>
        <p:nvSpPr>
          <p:cNvPr id="39939" name="Rectangle 3"/>
          <p:cNvSpPr>
            <a:spLocks noGrp="1" noChangeArrowheads="1"/>
          </p:cNvSpPr>
          <p:nvPr>
            <p:ph type="subTitle" idx="1"/>
          </p:nvPr>
        </p:nvSpPr>
        <p:spPr>
          <a:xfrm>
            <a:off x="539552" y="2743200"/>
            <a:ext cx="7920880" cy="2774032"/>
          </a:xfrm>
        </p:spPr>
        <p:txBody>
          <a:bodyPr>
            <a:normAutofit fontScale="40000" lnSpcReduction="20000"/>
          </a:bodyPr>
          <a:lstStyle/>
          <a:p>
            <a:pPr algn="l" eaLnBrk="1" hangingPunct="1"/>
            <a:r>
              <a:rPr lang="tr-TR" altLang="tr-TR" dirty="0" smtClean="0">
                <a:solidFill>
                  <a:srgbClr val="996633"/>
                </a:solidFill>
                <a:latin typeface="ComicSansMS" charset="0"/>
                <a:cs typeface="Times New Roman" pitchFamily="18" charset="0"/>
              </a:rPr>
              <a:t> </a:t>
            </a:r>
            <a:r>
              <a:rPr lang="tr-TR" altLang="tr-TR" sz="6000" b="1" dirty="0" smtClean="0">
                <a:solidFill>
                  <a:srgbClr val="996633"/>
                </a:solidFill>
                <a:latin typeface="ComicSansMS" charset="0"/>
                <a:cs typeface="Times New Roman" pitchFamily="18" charset="0"/>
              </a:rPr>
              <a:t>Bu dönemde genç küsme ve ani kırgınlıklar</a:t>
            </a:r>
            <a:endParaRPr lang="tr-TR" altLang="tr-TR" sz="6000" b="1" dirty="0" smtClean="0">
              <a:solidFill>
                <a:srgbClr val="996633"/>
              </a:solidFill>
              <a:cs typeface="Times New Roman" pitchFamily="18" charset="0"/>
            </a:endParaRPr>
          </a:p>
          <a:p>
            <a:pPr algn="l" eaLnBrk="1" hangingPunct="1"/>
            <a:r>
              <a:rPr lang="tr-TR" altLang="tr-TR" sz="6000" b="1" dirty="0" smtClean="0">
                <a:solidFill>
                  <a:srgbClr val="996633"/>
                </a:solidFill>
                <a:latin typeface="ComicSansMS" charset="0"/>
                <a:cs typeface="Times New Roman" pitchFamily="18" charset="0"/>
              </a:rPr>
              <a:t>Nedeniyle</a:t>
            </a:r>
            <a:r>
              <a:rPr lang="tr-TR" altLang="tr-TR" sz="6000" b="1" dirty="0" smtClean="0">
                <a:solidFill>
                  <a:srgbClr val="996633"/>
                </a:solidFill>
              </a:rPr>
              <a:t>, </a:t>
            </a:r>
            <a:r>
              <a:rPr lang="tr-TR" altLang="tr-TR" sz="6000" b="1" dirty="0" smtClean="0">
                <a:solidFill>
                  <a:srgbClr val="996633"/>
                </a:solidFill>
                <a:latin typeface="ComicSansMS" charset="0"/>
                <a:cs typeface="Times New Roman" pitchFamily="18" charset="0"/>
              </a:rPr>
              <a:t>arkadaşlarından ayrılma isteği duyabilir.</a:t>
            </a:r>
            <a:r>
              <a:rPr lang="tr-TR" altLang="tr-TR" sz="6000" b="1" dirty="0" smtClean="0">
                <a:solidFill>
                  <a:srgbClr val="996633"/>
                </a:solidFill>
              </a:rPr>
              <a:t> </a:t>
            </a:r>
            <a:r>
              <a:rPr lang="tr-TR" altLang="tr-TR" sz="6000" b="1" dirty="0" smtClean="0">
                <a:solidFill>
                  <a:srgbClr val="996633"/>
                </a:solidFill>
                <a:latin typeface="ComicSansMS" charset="0"/>
                <a:cs typeface="Times New Roman" pitchFamily="18" charset="0"/>
              </a:rPr>
              <a:t>Evdeki işlere karşı isteksiz </a:t>
            </a:r>
            <a:r>
              <a:rPr lang="tr-TR" altLang="tr-TR" sz="6000" b="1" dirty="0" smtClean="0">
                <a:solidFill>
                  <a:srgbClr val="996633"/>
                </a:solidFill>
                <a:latin typeface="ComicSansMS" charset="0"/>
                <a:cs typeface="Times New Roman" pitchFamily="18" charset="0"/>
              </a:rPr>
              <a:t>davranır.Odasına </a:t>
            </a:r>
            <a:r>
              <a:rPr lang="tr-TR" altLang="tr-TR" sz="6000" b="1" dirty="0" smtClean="0">
                <a:solidFill>
                  <a:srgbClr val="996633"/>
                </a:solidFill>
                <a:latin typeface="ComicSansMS" charset="0"/>
                <a:cs typeface="Times New Roman" pitchFamily="18" charset="0"/>
              </a:rPr>
              <a:t>kapanır kimseyi görmek </a:t>
            </a:r>
            <a:r>
              <a:rPr lang="tr-TR" altLang="tr-TR" sz="6000" b="1" dirty="0" smtClean="0">
                <a:solidFill>
                  <a:srgbClr val="996633"/>
                </a:solidFill>
                <a:latin typeface="ComicSansMS" charset="0"/>
                <a:cs typeface="Times New Roman" pitchFamily="18" charset="0"/>
              </a:rPr>
              <a:t>istemez.</a:t>
            </a:r>
            <a:r>
              <a:rPr lang="tr-TR" altLang="tr-TR" sz="6000" b="1" dirty="0" smtClean="0">
                <a:solidFill>
                  <a:srgbClr val="996633"/>
                </a:solidFill>
                <a:cs typeface="Times New Roman" pitchFamily="18" charset="0"/>
              </a:rPr>
              <a:t> </a:t>
            </a:r>
            <a:r>
              <a:rPr lang="tr-TR" altLang="tr-TR" sz="6000" b="1" dirty="0" smtClean="0">
                <a:solidFill>
                  <a:srgbClr val="996633"/>
                </a:solidFill>
                <a:latin typeface="ComicSansMS" charset="0"/>
                <a:cs typeface="Times New Roman" pitchFamily="18" charset="0"/>
              </a:rPr>
              <a:t>Duygu </a:t>
            </a:r>
            <a:r>
              <a:rPr lang="tr-TR" altLang="tr-TR" sz="6000" b="1" dirty="0" smtClean="0">
                <a:solidFill>
                  <a:srgbClr val="996633"/>
                </a:solidFill>
                <a:latin typeface="ComicSansMS" charset="0"/>
                <a:cs typeface="Times New Roman" pitchFamily="18" charset="0"/>
              </a:rPr>
              <a:t>ve düşünceleriyle baş başa kalmak </a:t>
            </a:r>
            <a:r>
              <a:rPr lang="tr-TR" altLang="tr-TR" sz="6000" b="1" dirty="0" smtClean="0">
                <a:solidFill>
                  <a:srgbClr val="996633"/>
                </a:solidFill>
                <a:latin typeface="ComicSansMS" charset="0"/>
                <a:cs typeface="Times New Roman" pitchFamily="18" charset="0"/>
              </a:rPr>
              <a:t>ister.</a:t>
            </a:r>
            <a:r>
              <a:rPr lang="tr-TR" altLang="tr-TR" sz="6000" b="1" dirty="0" smtClean="0">
                <a:solidFill>
                  <a:srgbClr val="996633"/>
                </a:solidFill>
                <a:cs typeface="Times New Roman" pitchFamily="18" charset="0"/>
              </a:rPr>
              <a:t> </a:t>
            </a:r>
            <a:r>
              <a:rPr lang="tr-TR" altLang="tr-TR" sz="6000" b="1" dirty="0" smtClean="0">
                <a:solidFill>
                  <a:srgbClr val="996633"/>
                </a:solidFill>
                <a:latin typeface="ComicSansMS" charset="0"/>
                <a:cs typeface="Times New Roman" pitchFamily="18" charset="0"/>
              </a:rPr>
              <a:t>Bazı </a:t>
            </a:r>
            <a:r>
              <a:rPr lang="tr-TR" altLang="tr-TR" sz="6000" b="1" dirty="0" smtClean="0">
                <a:solidFill>
                  <a:srgbClr val="996633"/>
                </a:solidFill>
                <a:latin typeface="ComicSansMS" charset="0"/>
                <a:cs typeface="Times New Roman" pitchFamily="18" charset="0"/>
              </a:rPr>
              <a:t>gençler, büyüyen ve değişen </a:t>
            </a:r>
            <a:r>
              <a:rPr lang="tr-TR" altLang="tr-TR" sz="6000" b="1" dirty="0" smtClean="0">
                <a:solidFill>
                  <a:srgbClr val="996633"/>
                </a:solidFill>
                <a:latin typeface="ComicSansMS" charset="0"/>
                <a:cs typeface="Times New Roman" pitchFamily="18" charset="0"/>
              </a:rPr>
              <a:t>bedeniyle</a:t>
            </a:r>
            <a:r>
              <a:rPr lang="tr-TR" altLang="tr-TR" sz="6000" b="1" dirty="0" smtClean="0">
                <a:solidFill>
                  <a:srgbClr val="996633"/>
                </a:solidFill>
                <a:cs typeface="Times New Roman" pitchFamily="18" charset="0"/>
              </a:rPr>
              <a:t> </a:t>
            </a:r>
            <a:r>
              <a:rPr lang="tr-TR" altLang="tr-TR" sz="6000" b="1" dirty="0" smtClean="0">
                <a:solidFill>
                  <a:srgbClr val="996633"/>
                </a:solidFill>
                <a:latin typeface="ComicSansMS" charset="0"/>
                <a:cs typeface="Times New Roman" pitchFamily="18" charset="0"/>
              </a:rPr>
              <a:t>kendini </a:t>
            </a:r>
            <a:r>
              <a:rPr lang="tr-TR" altLang="tr-TR" sz="6000" b="1" dirty="0" smtClean="0">
                <a:solidFill>
                  <a:srgbClr val="996633"/>
                </a:solidFill>
                <a:latin typeface="ComicSansMS" charset="0"/>
                <a:cs typeface="Times New Roman" pitchFamily="18" charset="0"/>
              </a:rPr>
              <a:t>kabul edemediği, beğenmediği bu nedenle</a:t>
            </a:r>
            <a:r>
              <a:rPr lang="tr-TR" altLang="tr-TR" sz="6000" b="1" dirty="0" smtClean="0">
                <a:solidFill>
                  <a:srgbClr val="996633"/>
                </a:solidFill>
              </a:rPr>
              <a:t> </a:t>
            </a:r>
            <a:r>
              <a:rPr lang="tr-TR" altLang="tr-TR" sz="6000" b="1" dirty="0" smtClean="0">
                <a:solidFill>
                  <a:srgbClr val="996633"/>
                </a:solidFill>
                <a:latin typeface="ComicSansMS" charset="0"/>
                <a:cs typeface="Times New Roman" pitchFamily="18" charset="0"/>
              </a:rPr>
              <a:t>üzüldüğü için de yalnızlığı seçerler.</a:t>
            </a:r>
            <a:r>
              <a:rPr lang="tr-TR" altLang="tr-TR" sz="6000" b="1" dirty="0" smtClean="0"/>
              <a:t> </a:t>
            </a:r>
          </a:p>
        </p:txBody>
      </p:sp>
      <p:pic>
        <p:nvPicPr>
          <p:cNvPr id="39940" name="Picture 4" descr="C:\Documents and Settings\serapozengi\Application Data\Microsoft\Media Catalog\wagdog.gif"/>
          <p:cNvPicPr>
            <a:picLocks noChangeAspect="1" noChangeArrowheads="1" noCrop="1"/>
          </p:cNvPicPr>
          <p:nvPr/>
        </p:nvPicPr>
        <p:blipFill>
          <a:blip r:embed="rId2" cstate="print"/>
          <a:srcRect/>
          <a:stretch>
            <a:fillRect/>
          </a:stretch>
        </p:blipFill>
        <p:spPr bwMode="auto">
          <a:xfrm>
            <a:off x="3200400" y="533400"/>
            <a:ext cx="182880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ssolve">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ppt_x"/>
                                          </p:val>
                                        </p:tav>
                                        <p:tav tm="100000">
                                          <p:val>
                                            <p:strVal val="#ppt_x"/>
                                          </p:val>
                                        </p:tav>
                                      </p:tavLst>
                                    </p:anim>
                                    <p:anim calcmode="lin" valueType="num">
                                      <p:cBhvr additive="base">
                                        <p:cTn id="13"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939">
                                            <p:txEl>
                                              <p:pRg st="0" end="0"/>
                                            </p:txEl>
                                          </p:spTgt>
                                        </p:tgtEl>
                                        <p:attrNameLst>
                                          <p:attrName>style.visibility</p:attrName>
                                        </p:attrNameLst>
                                      </p:cBhvr>
                                      <p:to>
                                        <p:strVal val="visible"/>
                                      </p:to>
                                    </p:set>
                                    <p:anim calcmode="lin" valueType="num">
                                      <p:cBhvr additive="base">
                                        <p:cTn id="18"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939">
                                            <p:txEl>
                                              <p:pRg st="1" end="1"/>
                                            </p:txEl>
                                          </p:spTgt>
                                        </p:tgtEl>
                                        <p:attrNameLst>
                                          <p:attrName>style.visibility</p:attrName>
                                        </p:attrNameLst>
                                      </p:cBhvr>
                                      <p:to>
                                        <p:strVal val="visible"/>
                                      </p:to>
                                    </p:set>
                                    <p:anim calcmode="lin" valueType="num">
                                      <p:cBhvr additive="base">
                                        <p:cTn id="24"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l" eaLnBrk="1" hangingPunct="1"/>
            <a:r>
              <a:rPr lang="tr-TR" altLang="tr-TR" b="1" smtClean="0">
                <a:solidFill>
                  <a:srgbClr val="CC0000"/>
                </a:solidFill>
                <a:latin typeface="ComicSansMS" charset="0"/>
                <a:cs typeface="Times New Roman" pitchFamily="18" charset="0"/>
              </a:rPr>
              <a:t>Aşağıdaki soruları kendinize sordunuz mu?</a:t>
            </a:r>
            <a:r>
              <a:rPr lang="tr-TR" altLang="tr-TR" smtClean="0"/>
              <a:t> </a:t>
            </a:r>
          </a:p>
        </p:txBody>
      </p:sp>
      <p:sp>
        <p:nvSpPr>
          <p:cNvPr id="8195" name="Rectangle 3"/>
          <p:cNvSpPr>
            <a:spLocks noGrp="1" noChangeArrowheads="1"/>
          </p:cNvSpPr>
          <p:nvPr>
            <p:ph type="body" idx="1"/>
          </p:nvPr>
        </p:nvSpPr>
        <p:spPr>
          <a:xfrm>
            <a:off x="457200" y="1600200"/>
            <a:ext cx="6419056" cy="4525963"/>
          </a:xfrm>
        </p:spPr>
        <p:txBody>
          <a:bodyPr>
            <a:normAutofit fontScale="92500" lnSpcReduction="20000"/>
          </a:bodyPr>
          <a:lstStyle/>
          <a:p>
            <a:pPr eaLnBrk="1" hangingPunct="1"/>
            <a:r>
              <a:rPr lang="tr-TR" altLang="tr-TR" sz="2600" dirty="0" smtClean="0">
                <a:solidFill>
                  <a:srgbClr val="0000FF"/>
                </a:solidFill>
                <a:latin typeface="ComicSansMS" charset="0"/>
                <a:cs typeface="Times New Roman" pitchFamily="18" charset="0"/>
              </a:rPr>
              <a:t>Neden böyle sakarca davranıyorum?</a:t>
            </a:r>
            <a:endParaRPr lang="tr-TR" altLang="tr-TR" sz="2600" dirty="0" smtClean="0">
              <a:solidFill>
                <a:srgbClr val="0000FF"/>
              </a:solidFill>
              <a:cs typeface="Times New Roman" pitchFamily="18" charset="0"/>
            </a:endParaRPr>
          </a:p>
          <a:p>
            <a:pPr eaLnBrk="1" hangingPunct="1"/>
            <a:r>
              <a:rPr lang="tr-TR" altLang="tr-TR" sz="2600" dirty="0" smtClean="0">
                <a:solidFill>
                  <a:srgbClr val="0000FF"/>
                </a:solidFill>
                <a:latin typeface="ComicSansMS" charset="0"/>
                <a:cs typeface="Times New Roman" pitchFamily="18" charset="0"/>
              </a:rPr>
              <a:t>Niye elimi kolumu koyacak yer bulamıyorum?</a:t>
            </a:r>
            <a:endParaRPr lang="tr-TR" altLang="tr-TR" sz="2600" dirty="0" smtClean="0">
              <a:solidFill>
                <a:srgbClr val="0000FF"/>
              </a:solidFill>
              <a:cs typeface="Times New Roman" pitchFamily="18" charset="0"/>
            </a:endParaRPr>
          </a:p>
          <a:p>
            <a:pPr eaLnBrk="1" hangingPunct="1"/>
            <a:r>
              <a:rPr lang="tr-TR" altLang="tr-TR" sz="2600" dirty="0" smtClean="0">
                <a:solidFill>
                  <a:srgbClr val="0000FF"/>
                </a:solidFill>
                <a:latin typeface="ComicSansMS" charset="0"/>
                <a:cs typeface="Times New Roman" pitchFamily="18" charset="0"/>
              </a:rPr>
              <a:t>Niçin vücudum tanıyamayacağım kadar hızlı</a:t>
            </a:r>
            <a:endParaRPr lang="tr-TR" altLang="tr-TR" sz="2600" dirty="0" smtClean="0">
              <a:solidFill>
                <a:srgbClr val="0000FF"/>
              </a:solidFill>
              <a:cs typeface="Times New Roman" pitchFamily="18" charset="0"/>
            </a:endParaRPr>
          </a:p>
          <a:p>
            <a:pPr eaLnBrk="1" hangingPunct="1">
              <a:buFontTx/>
              <a:buNone/>
            </a:pPr>
            <a:r>
              <a:rPr lang="tr-TR" altLang="tr-TR" sz="2600" dirty="0" smtClean="0">
                <a:solidFill>
                  <a:srgbClr val="0000FF"/>
                </a:solidFill>
              </a:rPr>
              <a:t>    </a:t>
            </a:r>
            <a:r>
              <a:rPr lang="tr-TR" altLang="tr-TR" sz="2600" dirty="0" smtClean="0">
                <a:solidFill>
                  <a:srgbClr val="0000FF"/>
                </a:solidFill>
                <a:latin typeface="ComicSansMS" charset="0"/>
                <a:cs typeface="Times New Roman" pitchFamily="18" charset="0"/>
              </a:rPr>
              <a:t>değişiyor?</a:t>
            </a:r>
            <a:endParaRPr lang="tr-TR" altLang="tr-TR" sz="2600" dirty="0" smtClean="0">
              <a:solidFill>
                <a:srgbClr val="0000FF"/>
              </a:solidFill>
              <a:cs typeface="Times New Roman" pitchFamily="18" charset="0"/>
            </a:endParaRPr>
          </a:p>
          <a:p>
            <a:pPr eaLnBrk="1" hangingPunct="1"/>
            <a:r>
              <a:rPr lang="tr-TR" altLang="tr-TR" sz="2600" dirty="0" smtClean="0">
                <a:solidFill>
                  <a:srgbClr val="0000FF"/>
                </a:solidFill>
                <a:latin typeface="ComicSansMS" charset="0"/>
                <a:cs typeface="Times New Roman" pitchFamily="18" charset="0"/>
              </a:rPr>
              <a:t>Neden sesimi kontrol edemiyorum?</a:t>
            </a:r>
            <a:endParaRPr lang="tr-TR" altLang="tr-TR" sz="2600" dirty="0" smtClean="0">
              <a:solidFill>
                <a:srgbClr val="0000FF"/>
              </a:solidFill>
              <a:cs typeface="Times New Roman" pitchFamily="18" charset="0"/>
            </a:endParaRPr>
          </a:p>
          <a:p>
            <a:pPr eaLnBrk="1" hangingPunct="1"/>
            <a:r>
              <a:rPr lang="tr-TR" altLang="tr-TR" sz="2600" dirty="0" smtClean="0">
                <a:solidFill>
                  <a:srgbClr val="0000FF"/>
                </a:solidFill>
                <a:latin typeface="ComicSansMS" charset="0"/>
                <a:cs typeface="Times New Roman" pitchFamily="18" charset="0"/>
              </a:rPr>
              <a:t>Aman Allah'ım kıllanıyorum. şimdi ne yapacağım?</a:t>
            </a:r>
            <a:endParaRPr lang="tr-TR" altLang="tr-TR" sz="2600" dirty="0" smtClean="0">
              <a:solidFill>
                <a:srgbClr val="0000FF"/>
              </a:solidFill>
              <a:cs typeface="Times New Roman" pitchFamily="18" charset="0"/>
            </a:endParaRPr>
          </a:p>
          <a:p>
            <a:pPr eaLnBrk="1" hangingPunct="1"/>
            <a:r>
              <a:rPr lang="tr-TR" altLang="tr-TR" sz="2600" dirty="0" smtClean="0">
                <a:solidFill>
                  <a:srgbClr val="0000FF"/>
                </a:solidFill>
                <a:latin typeface="ComicSansMS" charset="0"/>
                <a:cs typeface="Times New Roman" pitchFamily="18" charset="0"/>
              </a:rPr>
              <a:t>Duygularımın böyle sık sık değişmesinin nedeni ne</a:t>
            </a:r>
            <a:endParaRPr lang="tr-TR" altLang="tr-TR" sz="2600" dirty="0" smtClean="0">
              <a:solidFill>
                <a:srgbClr val="0000FF"/>
              </a:solidFill>
              <a:cs typeface="Times New Roman" pitchFamily="18" charset="0"/>
            </a:endParaRPr>
          </a:p>
          <a:p>
            <a:pPr eaLnBrk="1" hangingPunct="1"/>
            <a:r>
              <a:rPr lang="tr-TR" altLang="tr-TR" sz="2600" dirty="0" smtClean="0">
                <a:solidFill>
                  <a:srgbClr val="0000FF"/>
                </a:solidFill>
                <a:latin typeface="ComicSansMS" charset="0"/>
                <a:cs typeface="Times New Roman" pitchFamily="18" charset="0"/>
              </a:rPr>
              <a:t>Kendimi tanıy</a:t>
            </a:r>
            <a:r>
              <a:rPr lang="tr-TR" altLang="tr-TR" sz="2600" dirty="0" smtClean="0">
                <a:solidFill>
                  <a:srgbClr val="0000FF"/>
                </a:solidFill>
              </a:rPr>
              <a:t>or muy</a:t>
            </a:r>
            <a:r>
              <a:rPr lang="tr-TR" altLang="tr-TR" sz="2600" dirty="0" smtClean="0">
                <a:solidFill>
                  <a:srgbClr val="0000FF"/>
                </a:solidFill>
                <a:latin typeface="ComicSansMS" charset="0"/>
                <a:cs typeface="Times New Roman" pitchFamily="18" charset="0"/>
              </a:rPr>
              <a:t>um?</a:t>
            </a:r>
            <a:r>
              <a:rPr lang="tr-TR" altLang="tr-TR" sz="2600" dirty="0" smtClean="0">
                <a:solidFill>
                  <a:srgbClr val="0000FF"/>
                </a:solidFill>
              </a:rPr>
              <a:t> </a:t>
            </a:r>
          </a:p>
        </p:txBody>
      </p:sp>
      <p:sp>
        <p:nvSpPr>
          <p:cNvPr id="8196" name="Rectangle 4"/>
          <p:cNvSpPr>
            <a:spLocks noChangeArrowheads="1"/>
          </p:cNvSpPr>
          <p:nvPr/>
        </p:nvSpPr>
        <p:spPr bwMode="auto">
          <a:xfrm>
            <a:off x="755576" y="2060848"/>
            <a:ext cx="7772400" cy="4464496"/>
          </a:xfrm>
          <a:prstGeom prst="rect">
            <a:avLst/>
          </a:prstGeom>
          <a:noFill/>
          <a:ln w="9525">
            <a:noFill/>
            <a:miter lim="800000"/>
            <a:headEnd/>
            <a:tailEnd/>
          </a:ln>
          <a:effectLst/>
        </p:spPr>
        <p:txBody>
          <a:bodyPr/>
          <a:lstStyle/>
          <a:p>
            <a:pPr marL="342900" indent="-342900" eaLnBrk="1" hangingPunct="1">
              <a:spcBef>
                <a:spcPct val="20000"/>
              </a:spcBef>
              <a:buFontTx/>
              <a:buChar char="•"/>
            </a:pPr>
            <a:endParaRPr lang="tr-TR" altLang="tr-TR" sz="3200"/>
          </a:p>
        </p:txBody>
      </p:sp>
      <p:pic>
        <p:nvPicPr>
          <p:cNvPr id="3074" name="Picture 2" descr="C:\Users\HAMİDE\AppData\Local\Microsoft\Windows\INetCache\IE\58ERS8XC\question_question_mark_help_response_symbol_icon_characters_problem-1403209[1].jpg"/>
          <p:cNvPicPr>
            <a:picLocks noChangeAspect="1" noChangeArrowheads="1"/>
          </p:cNvPicPr>
          <p:nvPr/>
        </p:nvPicPr>
        <p:blipFill>
          <a:blip r:embed="rId2" cstate="print"/>
          <a:srcRect/>
          <a:stretch>
            <a:fillRect/>
          </a:stretch>
        </p:blipFill>
        <p:spPr bwMode="auto">
          <a:xfrm>
            <a:off x="6507088" y="1628800"/>
            <a:ext cx="2636912"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1" end="1"/>
                                            </p:txEl>
                                          </p:spTgt>
                                        </p:tgtEl>
                                        <p:attrNameLst>
                                          <p:attrName>style.visibility</p:attrName>
                                        </p:attrNameLst>
                                      </p:cBhvr>
                                      <p:to>
                                        <p:strVal val="visible"/>
                                      </p:to>
                                    </p:set>
                                    <p:anim calcmode="lin" valueType="num">
                                      <p:cBhvr additive="base">
                                        <p:cTn id="19"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additive="base">
                                        <p:cTn id="25"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 calcmode="lin" valueType="num">
                                      <p:cBhvr additive="base">
                                        <p:cTn id="31"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4" end="4"/>
                                            </p:txEl>
                                          </p:spTgt>
                                        </p:tgtEl>
                                        <p:attrNameLst>
                                          <p:attrName>style.visibility</p:attrName>
                                        </p:attrNameLst>
                                      </p:cBhvr>
                                      <p:to>
                                        <p:strVal val="visible"/>
                                      </p:to>
                                    </p:set>
                                    <p:anim calcmode="lin" valueType="num">
                                      <p:cBhvr additive="base">
                                        <p:cTn id="37"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5">
                                            <p:txEl>
                                              <p:pRg st="5" end="5"/>
                                            </p:txEl>
                                          </p:spTgt>
                                        </p:tgtEl>
                                        <p:attrNameLst>
                                          <p:attrName>style.visibility</p:attrName>
                                        </p:attrNameLst>
                                      </p:cBhvr>
                                      <p:to>
                                        <p:strVal val="visible"/>
                                      </p:to>
                                    </p:set>
                                    <p:anim calcmode="lin" valueType="num">
                                      <p:cBhvr additive="base">
                                        <p:cTn id="43"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5">
                                            <p:txEl>
                                              <p:pRg st="6" end="6"/>
                                            </p:txEl>
                                          </p:spTgt>
                                        </p:tgtEl>
                                        <p:attrNameLst>
                                          <p:attrName>style.visibility</p:attrName>
                                        </p:attrNameLst>
                                      </p:cBhvr>
                                      <p:to>
                                        <p:strVal val="visible"/>
                                      </p:to>
                                    </p:set>
                                    <p:anim calcmode="lin" valueType="num">
                                      <p:cBhvr additive="base">
                                        <p:cTn id="49"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195">
                                            <p:txEl>
                                              <p:pRg st="7" end="7"/>
                                            </p:txEl>
                                          </p:spTgt>
                                        </p:tgtEl>
                                        <p:attrNameLst>
                                          <p:attrName>style.visibility</p:attrName>
                                        </p:attrNameLst>
                                      </p:cBhvr>
                                      <p:to>
                                        <p:strVal val="visible"/>
                                      </p:to>
                                    </p:set>
                                    <p:anim calcmode="lin" valueType="num">
                                      <p:cBhvr additive="base">
                                        <p:cTn id="55" dur="500" fill="hold"/>
                                        <p:tgtEl>
                                          <p:spTgt spid="8195">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19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914400"/>
            <a:ext cx="7772400" cy="1143000"/>
          </a:xfrm>
        </p:spPr>
        <p:txBody>
          <a:bodyPr anchor="ctr"/>
          <a:lstStyle/>
          <a:p>
            <a:pPr eaLnBrk="1" hangingPunct="1"/>
            <a:r>
              <a:rPr lang="tr-TR" altLang="tr-TR" sz="4400" b="1" smtClean="0">
                <a:solidFill>
                  <a:srgbClr val="663300"/>
                </a:solidFill>
                <a:latin typeface="ComicSansMS-Bold" charset="0"/>
                <a:cs typeface="Times New Roman" pitchFamily="18" charset="0"/>
              </a:rPr>
              <a:t>Çalışma İsteksizliği</a:t>
            </a:r>
            <a:r>
              <a:rPr lang="tr-TR" altLang="tr-TR" sz="4400" smtClean="0"/>
              <a:t> </a:t>
            </a:r>
          </a:p>
        </p:txBody>
      </p:sp>
      <p:sp>
        <p:nvSpPr>
          <p:cNvPr id="40963" name="Rectangle 3"/>
          <p:cNvSpPr>
            <a:spLocks noGrp="1" noChangeArrowheads="1"/>
          </p:cNvSpPr>
          <p:nvPr>
            <p:ph type="subTitle" idx="1"/>
          </p:nvPr>
        </p:nvSpPr>
        <p:spPr>
          <a:xfrm>
            <a:off x="539552" y="2209800"/>
            <a:ext cx="7920880" cy="3307432"/>
          </a:xfrm>
        </p:spPr>
        <p:txBody>
          <a:bodyPr>
            <a:normAutofit fontScale="85000" lnSpcReduction="10000"/>
          </a:bodyPr>
          <a:lstStyle/>
          <a:p>
            <a:pPr algn="l" eaLnBrk="1" hangingPunct="1"/>
            <a:r>
              <a:rPr lang="tr-TR" altLang="tr-TR" b="1" dirty="0" smtClean="0">
                <a:solidFill>
                  <a:srgbClr val="CC3300"/>
                </a:solidFill>
                <a:latin typeface="ComicSansMS" charset="0"/>
                <a:cs typeface="Times New Roman" pitchFamily="18" charset="0"/>
              </a:rPr>
              <a:t>Bu dönemde genç okuluna ve derslerine</a:t>
            </a:r>
            <a:r>
              <a:rPr lang="tr-TR" altLang="tr-TR" b="1" dirty="0" smtClean="0">
                <a:solidFill>
                  <a:srgbClr val="CC3300"/>
                </a:solidFill>
              </a:rPr>
              <a:t> </a:t>
            </a:r>
            <a:r>
              <a:rPr lang="tr-TR" altLang="tr-TR" b="1" dirty="0" smtClean="0">
                <a:solidFill>
                  <a:srgbClr val="CC3300"/>
                </a:solidFill>
                <a:latin typeface="ComicSansMS" charset="0"/>
                <a:cs typeface="Times New Roman" pitchFamily="18" charset="0"/>
              </a:rPr>
              <a:t>karşı isteksiz davranır. Notlarında düşme olur.Bunun sebebi</a:t>
            </a:r>
            <a:r>
              <a:rPr lang="tr-TR" altLang="tr-TR" b="1" dirty="0" smtClean="0">
                <a:solidFill>
                  <a:srgbClr val="CC3300"/>
                </a:solidFill>
              </a:rPr>
              <a:t> </a:t>
            </a:r>
            <a:r>
              <a:rPr lang="tr-TR" altLang="tr-TR" b="1" dirty="0" smtClean="0">
                <a:solidFill>
                  <a:srgbClr val="CC3300"/>
                </a:solidFill>
                <a:latin typeface="ComicSansMS" charset="0"/>
                <a:cs typeface="Times New Roman" pitchFamily="18" charset="0"/>
              </a:rPr>
              <a:t>kendilerine eterince güven duymadıkları için </a:t>
            </a:r>
            <a:r>
              <a:rPr lang="tr-TR" altLang="tr-TR" b="1" dirty="0" smtClean="0">
                <a:solidFill>
                  <a:srgbClr val="CC3300"/>
                </a:solidFill>
                <a:latin typeface="ComicSansMS" charset="0"/>
                <a:cs typeface="Times New Roman" pitchFamily="18" charset="0"/>
              </a:rPr>
              <a:t>başarılı</a:t>
            </a:r>
            <a:r>
              <a:rPr lang="tr-TR" altLang="tr-TR" b="1" dirty="0" smtClean="0">
                <a:solidFill>
                  <a:srgbClr val="CC3300"/>
                </a:solidFill>
              </a:rPr>
              <a:t> </a:t>
            </a:r>
            <a:r>
              <a:rPr lang="tr-TR" altLang="tr-TR" b="1" dirty="0" smtClean="0">
                <a:solidFill>
                  <a:srgbClr val="CC3300"/>
                </a:solidFill>
                <a:latin typeface="ComicSansMS" charset="0"/>
                <a:cs typeface="Times New Roman" pitchFamily="18" charset="0"/>
              </a:rPr>
              <a:t>olabileceklerine </a:t>
            </a:r>
            <a:r>
              <a:rPr lang="tr-TR" altLang="tr-TR" b="1" dirty="0" smtClean="0">
                <a:solidFill>
                  <a:srgbClr val="CC3300"/>
                </a:solidFill>
                <a:latin typeface="ComicSansMS" charset="0"/>
                <a:cs typeface="Times New Roman" pitchFamily="18" charset="0"/>
              </a:rPr>
              <a:t>inanmazlar ve gereği gibi ders çalışmazlar. Genel</a:t>
            </a:r>
            <a:r>
              <a:rPr lang="tr-TR" altLang="tr-TR" b="1" dirty="0" smtClean="0">
                <a:solidFill>
                  <a:srgbClr val="CC3300"/>
                </a:solidFill>
              </a:rPr>
              <a:t> </a:t>
            </a:r>
            <a:r>
              <a:rPr lang="tr-TR" altLang="tr-TR" b="1" dirty="0" smtClean="0">
                <a:solidFill>
                  <a:srgbClr val="CC3300"/>
                </a:solidFill>
                <a:latin typeface="ComicSansMS" charset="0"/>
                <a:cs typeface="Times New Roman" pitchFamily="18" charset="0"/>
              </a:rPr>
              <a:t>olarak bu yaşlardaki gençlerin ilgisini ders çalışmaktan çok başka</a:t>
            </a:r>
            <a:r>
              <a:rPr lang="tr-TR" altLang="tr-TR" b="1" dirty="0" smtClean="0">
                <a:solidFill>
                  <a:srgbClr val="CC3300"/>
                </a:solidFill>
              </a:rPr>
              <a:t> </a:t>
            </a:r>
            <a:r>
              <a:rPr lang="tr-TR" altLang="tr-TR" b="1" dirty="0" smtClean="0">
                <a:solidFill>
                  <a:srgbClr val="CC3300"/>
                </a:solidFill>
                <a:latin typeface="ComicSansMS" charset="0"/>
                <a:cs typeface="Times New Roman" pitchFamily="18" charset="0"/>
              </a:rPr>
              <a:t>şeyler çektiğinden de ders çalışmaya karşı isteksiz olurlar.</a:t>
            </a:r>
            <a:r>
              <a:rPr lang="tr-TR" altLang="tr-TR" b="1" dirty="0" smtClean="0">
                <a:solidFill>
                  <a:srgbClr val="CC3300"/>
                </a:solidFill>
              </a:rPr>
              <a:t> </a:t>
            </a:r>
          </a:p>
        </p:txBody>
      </p:sp>
      <p:pic>
        <p:nvPicPr>
          <p:cNvPr id="40964" name="Picture 4" descr="C:\Documents and Settings\serapozengi\Application Data\Microsoft\Media Catalog\movbee.gif"/>
          <p:cNvPicPr>
            <a:picLocks noChangeAspect="1" noChangeArrowheads="1" noCrop="1"/>
          </p:cNvPicPr>
          <p:nvPr/>
        </p:nvPicPr>
        <p:blipFill>
          <a:blip r:embed="rId2" cstate="print"/>
          <a:srcRect/>
          <a:stretch>
            <a:fillRect/>
          </a:stretch>
        </p:blipFill>
        <p:spPr bwMode="auto">
          <a:xfrm>
            <a:off x="381000" y="381000"/>
            <a:ext cx="12954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ssolve">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dissolve">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 calcmode="lin" valueType="num">
                                      <p:cBhvr additive="base">
                                        <p:cTn id="17" dur="500" fill="hold"/>
                                        <p:tgtEl>
                                          <p:spTgt spid="40964"/>
                                        </p:tgtEl>
                                        <p:attrNameLst>
                                          <p:attrName>ppt_x</p:attrName>
                                        </p:attrNameLst>
                                      </p:cBhvr>
                                      <p:tavLst>
                                        <p:tav tm="0">
                                          <p:val>
                                            <p:strVal val="#ppt_x"/>
                                          </p:val>
                                        </p:tav>
                                        <p:tav tm="100000">
                                          <p:val>
                                            <p:strVal val="#ppt_x"/>
                                          </p:val>
                                        </p:tav>
                                      </p:tavLst>
                                    </p:anim>
                                    <p:anim calcmode="lin" valueType="num">
                                      <p:cBhvr additive="base">
                                        <p:cTn id="18" dur="500" fill="hold"/>
                                        <p:tgtEl>
                                          <p:spTgt spid="409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71600" y="1412776"/>
            <a:ext cx="7772400" cy="1143000"/>
          </a:xfrm>
        </p:spPr>
        <p:txBody>
          <a:bodyPr anchor="ctr"/>
          <a:lstStyle/>
          <a:p>
            <a:pPr eaLnBrk="1" hangingPunct="1"/>
            <a:r>
              <a:rPr lang="tr-TR" altLang="tr-TR" sz="4400" b="1" dirty="0" smtClean="0">
                <a:latin typeface="ComicSansMS-Bold" charset="0"/>
                <a:cs typeface="Times New Roman" pitchFamily="18" charset="0"/>
              </a:rPr>
              <a:t>Disipline Karşı Direniş: </a:t>
            </a:r>
          </a:p>
        </p:txBody>
      </p:sp>
      <p:sp>
        <p:nvSpPr>
          <p:cNvPr id="41987" name="Rectangle 3"/>
          <p:cNvSpPr>
            <a:spLocks noGrp="1" noChangeArrowheads="1"/>
          </p:cNvSpPr>
          <p:nvPr>
            <p:ph type="subTitle" idx="1"/>
          </p:nvPr>
        </p:nvSpPr>
        <p:spPr>
          <a:xfrm>
            <a:off x="611560" y="2590800"/>
            <a:ext cx="7560840" cy="3646512"/>
          </a:xfrm>
        </p:spPr>
        <p:txBody>
          <a:bodyPr>
            <a:normAutofit fontScale="85000" lnSpcReduction="10000"/>
          </a:bodyPr>
          <a:lstStyle/>
          <a:p>
            <a:pPr algn="l" eaLnBrk="1" hangingPunct="1"/>
            <a:r>
              <a:rPr lang="tr-TR" altLang="tr-TR" b="1" dirty="0" smtClean="0">
                <a:solidFill>
                  <a:srgbClr val="FF0000"/>
                </a:solidFill>
                <a:latin typeface="ComicSansMS" charset="0"/>
                <a:cs typeface="Times New Roman" pitchFamily="18" charset="0"/>
              </a:rPr>
              <a:t>Yetişkinlerle olan çatışma 13</a:t>
            </a:r>
            <a:r>
              <a:rPr lang="tr-TR" altLang="tr-TR" b="1" dirty="0" smtClean="0">
                <a:solidFill>
                  <a:srgbClr val="FF0000"/>
                </a:solidFill>
              </a:rPr>
              <a:t> </a:t>
            </a:r>
            <a:r>
              <a:rPr lang="tr-TR" altLang="tr-TR" b="1" dirty="0" smtClean="0">
                <a:solidFill>
                  <a:srgbClr val="FF0000"/>
                </a:solidFill>
                <a:latin typeface="ComicSansMS" charset="0"/>
                <a:cs typeface="Times New Roman" pitchFamily="18" charset="0"/>
              </a:rPr>
              <a:t>yaşlarında en üst noktaya gelmektedir. Yasakları saçma, kendine</a:t>
            </a:r>
            <a:r>
              <a:rPr lang="tr-TR" altLang="tr-TR" b="1" dirty="0" smtClean="0">
                <a:solidFill>
                  <a:srgbClr val="FF0000"/>
                </a:solidFill>
              </a:rPr>
              <a:t> </a:t>
            </a:r>
            <a:r>
              <a:rPr lang="tr-TR" altLang="tr-TR" b="1" dirty="0" smtClean="0">
                <a:solidFill>
                  <a:srgbClr val="FF0000"/>
                </a:solidFill>
                <a:latin typeface="ComicSansMS" charset="0"/>
                <a:cs typeface="Times New Roman" pitchFamily="18" charset="0"/>
              </a:rPr>
              <a:t>tanınan hakları yetersiz bulur. Uyarıldığında ‘bana karışamazsınız ben</a:t>
            </a:r>
            <a:r>
              <a:rPr lang="tr-TR" altLang="tr-TR" b="1" dirty="0" smtClean="0">
                <a:solidFill>
                  <a:srgbClr val="FF0000"/>
                </a:solidFill>
              </a:rPr>
              <a:t> </a:t>
            </a:r>
            <a:r>
              <a:rPr lang="tr-TR" altLang="tr-TR" b="1" dirty="0" smtClean="0">
                <a:solidFill>
                  <a:srgbClr val="FF0000"/>
                </a:solidFill>
                <a:latin typeface="ComicSansMS" charset="0"/>
                <a:cs typeface="Times New Roman" pitchFamily="18" charset="0"/>
              </a:rPr>
              <a:t>çocuk değilim’ diyerek birden tepki gösterir. Ailedeki baskıdan</a:t>
            </a:r>
            <a:r>
              <a:rPr lang="tr-TR" altLang="tr-TR" b="1" dirty="0" smtClean="0">
                <a:solidFill>
                  <a:srgbClr val="FF0000"/>
                </a:solidFill>
              </a:rPr>
              <a:t> </a:t>
            </a:r>
            <a:r>
              <a:rPr lang="tr-TR" altLang="tr-TR" b="1" dirty="0" smtClean="0">
                <a:solidFill>
                  <a:srgbClr val="FF0000"/>
                </a:solidFill>
                <a:latin typeface="ComicSansMS" charset="0"/>
                <a:cs typeface="Times New Roman" pitchFamily="18" charset="0"/>
              </a:rPr>
              <a:t>çekinerek karşı gelemediği zaman küskün ve somurtkan bir tutuma</a:t>
            </a:r>
            <a:r>
              <a:rPr lang="tr-TR" altLang="tr-TR" b="1" dirty="0" smtClean="0">
                <a:solidFill>
                  <a:srgbClr val="FF0000"/>
                </a:solidFill>
              </a:rPr>
              <a:t> </a:t>
            </a:r>
            <a:r>
              <a:rPr lang="tr-TR" altLang="tr-TR" b="1" dirty="0" smtClean="0">
                <a:solidFill>
                  <a:srgbClr val="FF0000"/>
                </a:solidFill>
                <a:latin typeface="ComicSansMS" charset="0"/>
                <a:cs typeface="Times New Roman" pitchFamily="18" charset="0"/>
              </a:rPr>
              <a:t>girer. Yaş ilerledikçe bu zıtlık azalır, olgunluk ve hoşgörü artar.</a:t>
            </a:r>
            <a:r>
              <a:rPr lang="tr-TR" altLang="tr-TR" b="1" dirty="0" smtClean="0">
                <a:solidFill>
                  <a:srgbClr val="FF0000"/>
                </a:solidFill>
              </a:rPr>
              <a:t> </a:t>
            </a:r>
          </a:p>
        </p:txBody>
      </p:sp>
      <p:pic>
        <p:nvPicPr>
          <p:cNvPr id="41988" name="Picture 4" descr="C:\Documents and Settings\serapozengi\Application Data\Microsoft\Media Catalog\spidermv.gif"/>
          <p:cNvPicPr>
            <a:picLocks noChangeAspect="1" noChangeArrowheads="1" noCrop="1"/>
          </p:cNvPicPr>
          <p:nvPr/>
        </p:nvPicPr>
        <p:blipFill>
          <a:blip r:embed="rId2" cstate="print"/>
          <a:srcRect/>
          <a:stretch>
            <a:fillRect/>
          </a:stretch>
        </p:blipFill>
        <p:spPr bwMode="auto">
          <a:xfrm>
            <a:off x="457200" y="457200"/>
            <a:ext cx="12192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dissolve">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 calcmode="lin" valueType="num">
                                      <p:cBhvr additive="base">
                                        <p:cTn id="17" dur="500" fill="hold"/>
                                        <p:tgtEl>
                                          <p:spTgt spid="41988"/>
                                        </p:tgtEl>
                                        <p:attrNameLst>
                                          <p:attrName>ppt_x</p:attrName>
                                        </p:attrNameLst>
                                      </p:cBhvr>
                                      <p:tavLst>
                                        <p:tav tm="0">
                                          <p:val>
                                            <p:strVal val="#ppt_x"/>
                                          </p:val>
                                        </p:tav>
                                        <p:tav tm="100000">
                                          <p:val>
                                            <p:strVal val="#ppt_x"/>
                                          </p:val>
                                        </p:tav>
                                      </p:tavLst>
                                    </p:anim>
                                    <p:anim calcmode="lin" valueType="num">
                                      <p:cBhvr additive="base">
                                        <p:cTn id="18" dur="500" fill="hold"/>
                                        <p:tgtEl>
                                          <p:spTgt spid="419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133600"/>
            <a:ext cx="7772400" cy="1143000"/>
          </a:xfrm>
        </p:spPr>
        <p:txBody>
          <a:bodyPr anchor="ctr"/>
          <a:lstStyle/>
          <a:p>
            <a:pPr eaLnBrk="1" hangingPunct="1"/>
            <a:r>
              <a:rPr lang="tr-TR" altLang="tr-TR" sz="4400" b="1" smtClean="0">
                <a:solidFill>
                  <a:srgbClr val="990000"/>
                </a:solidFill>
                <a:latin typeface="ComicSansMS-Bold" charset="0"/>
                <a:cs typeface="Times New Roman" pitchFamily="18" charset="0"/>
              </a:rPr>
              <a:t>Çekingenlik</a:t>
            </a:r>
            <a:r>
              <a:rPr lang="tr-TR" altLang="tr-TR" sz="4400" smtClean="0">
                <a:solidFill>
                  <a:srgbClr val="990000"/>
                </a:solidFill>
              </a:rPr>
              <a:t> </a:t>
            </a:r>
          </a:p>
        </p:txBody>
      </p:sp>
      <p:sp>
        <p:nvSpPr>
          <p:cNvPr id="43011" name="Rectangle 3"/>
          <p:cNvSpPr>
            <a:spLocks noGrp="1" noChangeArrowheads="1"/>
          </p:cNvSpPr>
          <p:nvPr>
            <p:ph type="subTitle" idx="1"/>
          </p:nvPr>
        </p:nvSpPr>
        <p:spPr>
          <a:xfrm>
            <a:off x="683568" y="3124200"/>
            <a:ext cx="7776864" cy="2897088"/>
          </a:xfrm>
        </p:spPr>
        <p:txBody>
          <a:bodyPr>
            <a:normAutofit fontScale="85000" lnSpcReduction="20000"/>
          </a:bodyPr>
          <a:lstStyle/>
          <a:p>
            <a:pPr algn="l" eaLnBrk="1" hangingPunct="1"/>
            <a:r>
              <a:rPr lang="tr-TR" altLang="tr-TR" b="1" dirty="0" smtClean="0">
                <a:solidFill>
                  <a:srgbClr val="FF3300"/>
                </a:solidFill>
                <a:latin typeface="ComicSansMS" charset="0"/>
                <a:cs typeface="Times New Roman" pitchFamily="18" charset="0"/>
              </a:rPr>
              <a:t>Kendine güven eksikliğinden, hata yapma</a:t>
            </a:r>
            <a:r>
              <a:rPr lang="tr-TR" altLang="tr-TR" b="1" dirty="0" smtClean="0">
                <a:solidFill>
                  <a:srgbClr val="FF3300"/>
                </a:solidFill>
              </a:rPr>
              <a:t> </a:t>
            </a:r>
            <a:r>
              <a:rPr lang="tr-TR" altLang="tr-TR" b="1" dirty="0" smtClean="0">
                <a:solidFill>
                  <a:srgbClr val="FF3300"/>
                </a:solidFill>
                <a:latin typeface="ComicSansMS" charset="0"/>
                <a:cs typeface="Times New Roman" pitchFamily="18" charset="0"/>
              </a:rPr>
              <a:t>kaygısından ileri gelir. Kendinden ve</a:t>
            </a:r>
            <a:r>
              <a:rPr lang="tr-TR" altLang="tr-TR" b="1" dirty="0" smtClean="0">
                <a:solidFill>
                  <a:srgbClr val="FF3300"/>
                </a:solidFill>
              </a:rPr>
              <a:t> </a:t>
            </a:r>
            <a:r>
              <a:rPr lang="tr-TR" altLang="tr-TR" b="1" dirty="0" smtClean="0">
                <a:solidFill>
                  <a:srgbClr val="FF3300"/>
                </a:solidFill>
                <a:latin typeface="ComicSansMS" charset="0"/>
                <a:cs typeface="Times New Roman" pitchFamily="18" charset="0"/>
              </a:rPr>
              <a:t>yeteneklerinden emin olmayan</a:t>
            </a:r>
            <a:r>
              <a:rPr lang="tr-TR" altLang="tr-TR" b="1" dirty="0" smtClean="0">
                <a:solidFill>
                  <a:srgbClr val="FF3300"/>
                </a:solidFill>
              </a:rPr>
              <a:t> </a:t>
            </a:r>
            <a:r>
              <a:rPr lang="tr-TR" altLang="tr-TR" b="1" dirty="0" smtClean="0">
                <a:solidFill>
                  <a:srgbClr val="FF3300"/>
                </a:solidFill>
                <a:latin typeface="ComicSansMS" charset="0"/>
                <a:cs typeface="Times New Roman" pitchFamily="18" charset="0"/>
              </a:rPr>
              <a:t>genç başkalarınca beğenilmeme kaygısıyla aslında yapabileceği bir çok</a:t>
            </a:r>
            <a:r>
              <a:rPr lang="tr-TR" altLang="tr-TR" b="1" dirty="0" smtClean="0">
                <a:solidFill>
                  <a:srgbClr val="FF3300"/>
                </a:solidFill>
              </a:rPr>
              <a:t> </a:t>
            </a:r>
            <a:r>
              <a:rPr lang="tr-TR" altLang="tr-TR" b="1" dirty="0" smtClean="0">
                <a:solidFill>
                  <a:srgbClr val="FF3300"/>
                </a:solidFill>
                <a:latin typeface="ComicSansMS" charset="0"/>
                <a:cs typeface="Times New Roman" pitchFamily="18" charset="0"/>
              </a:rPr>
              <a:t>işten ve insanlardan uzak durabilir. Bu durum gencin girişimciliğini ve</a:t>
            </a:r>
            <a:r>
              <a:rPr lang="tr-TR" altLang="tr-TR" b="1" dirty="0" smtClean="0">
                <a:solidFill>
                  <a:srgbClr val="FF3300"/>
                </a:solidFill>
              </a:rPr>
              <a:t> </a:t>
            </a:r>
            <a:r>
              <a:rPr lang="tr-TR" altLang="tr-TR" b="1" dirty="0" smtClean="0">
                <a:solidFill>
                  <a:srgbClr val="FF3300"/>
                </a:solidFill>
                <a:latin typeface="ComicSansMS" charset="0"/>
                <a:cs typeface="Times New Roman" pitchFamily="18" charset="0"/>
              </a:rPr>
              <a:t>bir çok alandaki başarısını olumsuz yönde etkiler.</a:t>
            </a:r>
            <a:r>
              <a:rPr lang="tr-TR" altLang="tr-TR" b="1" dirty="0" smtClean="0">
                <a:solidFill>
                  <a:srgbClr val="FF3300"/>
                </a:solidFill>
              </a:rPr>
              <a:t> </a:t>
            </a:r>
          </a:p>
        </p:txBody>
      </p:sp>
      <p:pic>
        <p:nvPicPr>
          <p:cNvPr id="43012" name="Picture 4" descr="C:\Documents and Settings\serapozengi\Application Data\Microsoft\Media Catalog\run_cat.gif"/>
          <p:cNvPicPr>
            <a:picLocks noChangeAspect="1" noChangeArrowheads="1" noCrop="1"/>
          </p:cNvPicPr>
          <p:nvPr/>
        </p:nvPicPr>
        <p:blipFill>
          <a:blip r:embed="rId2" cstate="print"/>
          <a:srcRect/>
          <a:stretch>
            <a:fillRect/>
          </a:stretch>
        </p:blipFill>
        <p:spPr bwMode="auto">
          <a:xfrm>
            <a:off x="2743200" y="381000"/>
            <a:ext cx="35052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0-#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0"/>
                                        </p:tgtEl>
                                        <p:attrNameLst>
                                          <p:attrName>style.visibility</p:attrName>
                                        </p:attrNameLst>
                                      </p:cBhvr>
                                      <p:to>
                                        <p:strVal val="visible"/>
                                      </p:to>
                                    </p:set>
                                    <p:anim calcmode="lin" valueType="num">
                                      <p:cBhvr additive="base">
                                        <p:cTn id="13" dur="500" fill="hold"/>
                                        <p:tgtEl>
                                          <p:spTgt spid="43010"/>
                                        </p:tgtEl>
                                        <p:attrNameLst>
                                          <p:attrName>ppt_x</p:attrName>
                                        </p:attrNameLst>
                                      </p:cBhvr>
                                      <p:tavLst>
                                        <p:tav tm="0">
                                          <p:val>
                                            <p:strVal val="#ppt_x"/>
                                          </p:val>
                                        </p:tav>
                                        <p:tav tm="100000">
                                          <p:val>
                                            <p:strVal val="#ppt_x"/>
                                          </p:val>
                                        </p:tav>
                                      </p:tavLst>
                                    </p:anim>
                                    <p:anim calcmode="lin" valueType="num">
                                      <p:cBhvr additive="base">
                                        <p:cTn id="14"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0" end="0"/>
                                            </p:txEl>
                                          </p:spTgt>
                                        </p:tgtEl>
                                        <p:attrNameLst>
                                          <p:attrName>style.visibility</p:attrName>
                                        </p:attrNameLst>
                                      </p:cBhvr>
                                      <p:to>
                                        <p:strVal val="visible"/>
                                      </p:to>
                                    </p:set>
                                    <p:anim calcmode="lin" valueType="num">
                                      <p:cBhvr additive="base">
                                        <p:cTn id="19"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981200"/>
            <a:ext cx="7772400" cy="1143000"/>
          </a:xfrm>
        </p:spPr>
        <p:txBody>
          <a:bodyPr anchor="ctr"/>
          <a:lstStyle/>
          <a:p>
            <a:pPr eaLnBrk="1" hangingPunct="1"/>
            <a:r>
              <a:rPr lang="tr-TR" altLang="tr-TR" sz="4400" b="1" smtClean="0">
                <a:solidFill>
                  <a:srgbClr val="333300"/>
                </a:solidFill>
                <a:latin typeface="ComicSansMS-Bold" charset="0"/>
                <a:cs typeface="Times New Roman" pitchFamily="18" charset="0"/>
              </a:rPr>
              <a:t>Fazla Hayal Kurma</a:t>
            </a:r>
            <a:r>
              <a:rPr lang="tr-TR" altLang="tr-TR" sz="4400" smtClean="0"/>
              <a:t> </a:t>
            </a:r>
          </a:p>
        </p:txBody>
      </p:sp>
      <p:sp>
        <p:nvSpPr>
          <p:cNvPr id="44035" name="Rectangle 3"/>
          <p:cNvSpPr>
            <a:spLocks noGrp="1" noChangeArrowheads="1"/>
          </p:cNvSpPr>
          <p:nvPr>
            <p:ph type="subTitle" idx="1"/>
          </p:nvPr>
        </p:nvSpPr>
        <p:spPr>
          <a:xfrm>
            <a:off x="323528" y="3048000"/>
            <a:ext cx="8424936" cy="3333328"/>
          </a:xfrm>
        </p:spPr>
        <p:txBody>
          <a:bodyPr>
            <a:normAutofit fontScale="92500" lnSpcReduction="20000"/>
          </a:bodyPr>
          <a:lstStyle/>
          <a:p>
            <a:pPr algn="l" eaLnBrk="1" hangingPunct="1"/>
            <a:r>
              <a:rPr lang="tr-TR" altLang="tr-TR" b="1" dirty="0" smtClean="0">
                <a:solidFill>
                  <a:srgbClr val="FF00FF"/>
                </a:solidFill>
                <a:latin typeface="ComicSansMS" charset="0"/>
                <a:cs typeface="Times New Roman" pitchFamily="18" charset="0"/>
              </a:rPr>
              <a:t>Zamanlarının önemli bir kısmını hayal</a:t>
            </a:r>
            <a:r>
              <a:rPr lang="tr-TR" altLang="tr-TR" b="1" dirty="0" smtClean="0">
                <a:solidFill>
                  <a:srgbClr val="FF00FF"/>
                </a:solidFill>
              </a:rPr>
              <a:t> </a:t>
            </a:r>
            <a:r>
              <a:rPr lang="tr-TR" altLang="tr-TR" b="1" dirty="0" smtClean="0">
                <a:solidFill>
                  <a:srgbClr val="FF00FF"/>
                </a:solidFill>
                <a:latin typeface="ComicSansMS" charset="0"/>
                <a:cs typeface="Times New Roman" pitchFamily="18" charset="0"/>
              </a:rPr>
              <a:t>kurma alır. Özellikle ders çalışırken hayal kurma isteği güçlü bir</a:t>
            </a:r>
            <a:r>
              <a:rPr lang="tr-TR" altLang="tr-TR" b="1" dirty="0" smtClean="0">
                <a:solidFill>
                  <a:srgbClr val="FF00FF"/>
                </a:solidFill>
              </a:rPr>
              <a:t> </a:t>
            </a:r>
            <a:r>
              <a:rPr lang="tr-TR" altLang="tr-TR" b="1" dirty="0" smtClean="0">
                <a:solidFill>
                  <a:srgbClr val="FF00FF"/>
                </a:solidFill>
                <a:latin typeface="ComicSansMS" charset="0"/>
                <a:cs typeface="Times New Roman" pitchFamily="18" charset="0"/>
              </a:rPr>
              <a:t>biçimde ortaya çıkar ve zaman kaybına neden olur. Kişilik arayışı</a:t>
            </a:r>
            <a:r>
              <a:rPr lang="tr-TR" altLang="tr-TR" b="1" dirty="0" smtClean="0">
                <a:solidFill>
                  <a:srgbClr val="FF00FF"/>
                </a:solidFill>
              </a:rPr>
              <a:t> </a:t>
            </a:r>
            <a:r>
              <a:rPr lang="tr-TR" altLang="tr-TR" b="1" dirty="0" smtClean="0">
                <a:solidFill>
                  <a:srgbClr val="FF00FF"/>
                </a:solidFill>
                <a:latin typeface="ComicSansMS" charset="0"/>
                <a:cs typeface="Times New Roman" pitchFamily="18" charset="0"/>
              </a:rPr>
              <a:t>içinde olan genç, gerçek dünyada ulaşamadığı isteklerine ve üstünlük</a:t>
            </a:r>
            <a:r>
              <a:rPr lang="tr-TR" altLang="tr-TR" b="1" dirty="0" smtClean="0">
                <a:solidFill>
                  <a:srgbClr val="FF00FF"/>
                </a:solidFill>
              </a:rPr>
              <a:t> </a:t>
            </a:r>
            <a:r>
              <a:rPr lang="tr-TR" altLang="tr-TR" b="1" dirty="0" smtClean="0">
                <a:solidFill>
                  <a:srgbClr val="FF00FF"/>
                </a:solidFill>
                <a:latin typeface="ComicSansMS" charset="0"/>
                <a:cs typeface="Times New Roman" pitchFamily="18" charset="0"/>
              </a:rPr>
              <a:t>arzusuna hayaller vasıtasıyla ulaşıp mutlu olmaya çalışır.</a:t>
            </a:r>
            <a:r>
              <a:rPr lang="tr-TR" altLang="tr-TR" b="1" dirty="0" smtClean="0">
                <a:solidFill>
                  <a:srgbClr val="FF00FF"/>
                </a:solidFill>
              </a:rPr>
              <a:t> </a:t>
            </a:r>
          </a:p>
        </p:txBody>
      </p:sp>
      <p:pic>
        <p:nvPicPr>
          <p:cNvPr id="44036" name="Picture 4" descr="C:\Documents and Settings\serapozengi\Application Data\Microsoft\Media Catalog\poocandl.gif"/>
          <p:cNvPicPr>
            <a:picLocks noChangeAspect="1" noChangeArrowheads="1" noCrop="1"/>
          </p:cNvPicPr>
          <p:nvPr/>
        </p:nvPicPr>
        <p:blipFill>
          <a:blip r:embed="rId2" cstate="print"/>
          <a:srcRect/>
          <a:stretch>
            <a:fillRect/>
          </a:stretch>
        </p:blipFill>
        <p:spPr bwMode="auto">
          <a:xfrm>
            <a:off x="3352800" y="457200"/>
            <a:ext cx="22860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p:tgtEl>
                                          <p:spTgt spid="44036"/>
                                        </p:tgtEl>
                                        <p:attrNameLst>
                                          <p:attrName>ppt_y</p:attrName>
                                        </p:attrNameLst>
                                      </p:cBhvr>
                                      <p:tavLst>
                                        <p:tav tm="0">
                                          <p:val>
                                            <p:strVal val="#ppt_y+#ppt_h*1.125000"/>
                                          </p:val>
                                        </p:tav>
                                        <p:tav tm="100000">
                                          <p:val>
                                            <p:strVal val="#ppt_y"/>
                                          </p:val>
                                        </p:tav>
                                      </p:tavLst>
                                    </p:anim>
                                    <p:animEffect transition="in" filter="wipe(up)">
                                      <p:cBhvr>
                                        <p:cTn id="8" dur="500"/>
                                        <p:tgtEl>
                                          <p:spTgt spid="44036"/>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4"/>
                                        </p:tgtEl>
                                        <p:attrNameLst>
                                          <p:attrName>style.visibility</p:attrName>
                                        </p:attrNameLst>
                                      </p:cBhvr>
                                      <p:to>
                                        <p:strVal val="visible"/>
                                      </p:to>
                                    </p:set>
                                    <p:anim calcmode="lin" valueType="num">
                                      <p:cBhvr additive="base">
                                        <p:cTn id="13" dur="500" fill="hold"/>
                                        <p:tgtEl>
                                          <p:spTgt spid="44034"/>
                                        </p:tgtEl>
                                        <p:attrNameLst>
                                          <p:attrName>ppt_x</p:attrName>
                                        </p:attrNameLst>
                                      </p:cBhvr>
                                      <p:tavLst>
                                        <p:tav tm="0">
                                          <p:val>
                                            <p:strVal val="#ppt_x"/>
                                          </p:val>
                                        </p:tav>
                                        <p:tav tm="100000">
                                          <p:val>
                                            <p:strVal val="#ppt_x"/>
                                          </p:val>
                                        </p:tav>
                                      </p:tavLst>
                                    </p:anim>
                                    <p:anim calcmode="lin" valueType="num">
                                      <p:cBhvr additive="base">
                                        <p:cTn id="14"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35">
                                            <p:txEl>
                                              <p:pRg st="0" end="0"/>
                                            </p:txEl>
                                          </p:spTgt>
                                        </p:tgtEl>
                                        <p:attrNameLst>
                                          <p:attrName>style.visibility</p:attrName>
                                        </p:attrNameLst>
                                      </p:cBhvr>
                                      <p:to>
                                        <p:strVal val="visible"/>
                                      </p:to>
                                    </p:set>
                                    <p:anim calcmode="lin" valueType="num">
                                      <p:cBhvr additive="base">
                                        <p:cTn id="19"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457200" y="1828800"/>
            <a:ext cx="7772400" cy="1143000"/>
          </a:xfrm>
        </p:spPr>
        <p:txBody>
          <a:bodyPr anchor="ctr"/>
          <a:lstStyle/>
          <a:p>
            <a:pPr eaLnBrk="1" hangingPunct="1"/>
            <a:r>
              <a:rPr lang="tr-TR" altLang="tr-TR" sz="4400" b="1" smtClean="0">
                <a:solidFill>
                  <a:srgbClr val="333333"/>
                </a:solidFill>
                <a:latin typeface="ComicSansMS-Bold" charset="0"/>
                <a:cs typeface="Times New Roman" pitchFamily="18" charset="0"/>
              </a:rPr>
              <a:t>Duygululuğun Artması</a:t>
            </a:r>
            <a:r>
              <a:rPr lang="tr-TR" altLang="tr-TR" sz="4400" smtClean="0"/>
              <a:t> </a:t>
            </a:r>
          </a:p>
        </p:txBody>
      </p:sp>
      <p:sp>
        <p:nvSpPr>
          <p:cNvPr id="45059" name="Rectangle 3"/>
          <p:cNvSpPr>
            <a:spLocks noGrp="1" noChangeArrowheads="1"/>
          </p:cNvSpPr>
          <p:nvPr>
            <p:ph type="subTitle" idx="1"/>
          </p:nvPr>
        </p:nvSpPr>
        <p:spPr>
          <a:xfrm>
            <a:off x="683568" y="2895600"/>
            <a:ext cx="7632848" cy="3341712"/>
          </a:xfrm>
        </p:spPr>
        <p:txBody>
          <a:bodyPr>
            <a:normAutofit fontScale="92500"/>
          </a:bodyPr>
          <a:lstStyle/>
          <a:p>
            <a:pPr algn="l" eaLnBrk="1" hangingPunct="1"/>
            <a:r>
              <a:rPr lang="tr-TR" altLang="tr-TR" sz="3200" b="1" dirty="0" smtClean="0">
                <a:solidFill>
                  <a:srgbClr val="666699"/>
                </a:solidFill>
                <a:latin typeface="ComicSansMS-Bold" charset="0"/>
                <a:cs typeface="Times New Roman" pitchFamily="18" charset="0"/>
              </a:rPr>
              <a:t> </a:t>
            </a:r>
            <a:r>
              <a:rPr lang="tr-TR" altLang="tr-TR" b="1" dirty="0" smtClean="0">
                <a:solidFill>
                  <a:srgbClr val="666699"/>
                </a:solidFill>
                <a:latin typeface="ComicSansMS" charset="0"/>
                <a:cs typeface="Times New Roman" pitchFamily="18" charset="0"/>
              </a:rPr>
              <a:t>Karamsarlık, ufacık bir nedenle</a:t>
            </a:r>
            <a:r>
              <a:rPr lang="tr-TR" altLang="tr-TR" b="1" dirty="0" smtClean="0">
                <a:solidFill>
                  <a:srgbClr val="666699"/>
                </a:solidFill>
              </a:rPr>
              <a:t> </a:t>
            </a:r>
            <a:r>
              <a:rPr lang="tr-TR" altLang="tr-TR" b="1" dirty="0" smtClean="0">
                <a:solidFill>
                  <a:srgbClr val="666699"/>
                </a:solidFill>
                <a:latin typeface="ComicSansMS" charset="0"/>
                <a:cs typeface="Times New Roman" pitchFamily="18" charset="0"/>
              </a:rPr>
              <a:t>ağlamalar, alınganlık artan duygululuğun sonucu olmaktadır. Erkekler</a:t>
            </a:r>
            <a:r>
              <a:rPr lang="tr-TR" altLang="tr-TR" b="1" dirty="0" smtClean="0">
                <a:solidFill>
                  <a:srgbClr val="666699"/>
                </a:solidFill>
              </a:rPr>
              <a:t> </a:t>
            </a:r>
            <a:r>
              <a:rPr lang="tr-TR" altLang="tr-TR" b="1" dirty="0" smtClean="0">
                <a:solidFill>
                  <a:srgbClr val="666699"/>
                </a:solidFill>
                <a:latin typeface="ComicSansMS" charset="0"/>
                <a:cs typeface="Times New Roman" pitchFamily="18" charset="0"/>
              </a:rPr>
              <a:t>kızlara göre sinirlidirler. Kendilerinde olan huy değişikliği</a:t>
            </a:r>
            <a:r>
              <a:rPr lang="tr-TR" altLang="tr-TR" b="1" dirty="0" smtClean="0">
                <a:solidFill>
                  <a:srgbClr val="666699"/>
                </a:solidFill>
              </a:rPr>
              <a:t> </a:t>
            </a:r>
            <a:r>
              <a:rPr lang="tr-TR" altLang="tr-TR" b="1" dirty="0" smtClean="0">
                <a:solidFill>
                  <a:srgbClr val="666699"/>
                </a:solidFill>
                <a:latin typeface="ComicSansMS" charset="0"/>
                <a:cs typeface="Times New Roman" pitchFamily="18" charset="0"/>
              </a:rPr>
              <a:t>yetişkinlerce yüzüne söylendiğinde bu durum ergeni kimse tarafından</a:t>
            </a:r>
            <a:r>
              <a:rPr lang="tr-TR" altLang="tr-TR" b="1" dirty="0" smtClean="0">
                <a:solidFill>
                  <a:srgbClr val="666699"/>
                </a:solidFill>
              </a:rPr>
              <a:t> </a:t>
            </a:r>
            <a:r>
              <a:rPr lang="tr-TR" altLang="tr-TR" b="1" dirty="0" smtClean="0">
                <a:solidFill>
                  <a:srgbClr val="666699"/>
                </a:solidFill>
                <a:latin typeface="ComicSansMS" charset="0"/>
                <a:cs typeface="Times New Roman" pitchFamily="18" charset="0"/>
              </a:rPr>
              <a:t>sevilmiyor inancına götürür.</a:t>
            </a:r>
            <a:r>
              <a:rPr lang="tr-TR" altLang="tr-TR" b="1" dirty="0" smtClean="0">
                <a:solidFill>
                  <a:srgbClr val="666699"/>
                </a:solidFill>
              </a:rPr>
              <a:t> </a:t>
            </a:r>
          </a:p>
        </p:txBody>
      </p:sp>
      <p:pic>
        <p:nvPicPr>
          <p:cNvPr id="45060" name="Picture 4" descr="C:\Documents and Settings\serapozengi\Application Data\Microsoft\Media Catalog\pel_fly.gif"/>
          <p:cNvPicPr>
            <a:picLocks noChangeAspect="1" noChangeArrowheads="1" noCrop="1"/>
          </p:cNvPicPr>
          <p:nvPr/>
        </p:nvPicPr>
        <p:blipFill>
          <a:blip r:embed="rId2" cstate="print"/>
          <a:srcRect/>
          <a:stretch>
            <a:fillRect/>
          </a:stretch>
        </p:blipFill>
        <p:spPr bwMode="auto">
          <a:xfrm>
            <a:off x="533400" y="457200"/>
            <a:ext cx="80772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dissolve">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5060"/>
                                        </p:tgtEl>
                                        <p:attrNameLst>
                                          <p:attrName>style.visibility</p:attrName>
                                        </p:attrNameLst>
                                      </p:cBhvr>
                                      <p:to>
                                        <p:strVal val="visible"/>
                                      </p:to>
                                    </p:set>
                                    <p:anim calcmode="lin" valueType="num">
                                      <p:cBhvr additive="base">
                                        <p:cTn id="17" dur="500" fill="hold"/>
                                        <p:tgtEl>
                                          <p:spTgt spid="45060"/>
                                        </p:tgtEl>
                                        <p:attrNameLst>
                                          <p:attrName>ppt_x</p:attrName>
                                        </p:attrNameLst>
                                      </p:cBhvr>
                                      <p:tavLst>
                                        <p:tav tm="0">
                                          <p:val>
                                            <p:strVal val="0-#ppt_w/2"/>
                                          </p:val>
                                        </p:tav>
                                        <p:tav tm="100000">
                                          <p:val>
                                            <p:strVal val="#ppt_x"/>
                                          </p:val>
                                        </p:tav>
                                      </p:tavLst>
                                    </p:anim>
                                    <p:anim calcmode="lin" valueType="num">
                                      <p:cBhvr additive="base">
                                        <p:cTn id="18" dur="5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914400"/>
            <a:ext cx="7772400" cy="1143000"/>
          </a:xfrm>
        </p:spPr>
        <p:txBody>
          <a:bodyPr/>
          <a:lstStyle/>
          <a:p>
            <a:pPr eaLnBrk="1" hangingPunct="1"/>
            <a:r>
              <a:rPr lang="tr-TR" altLang="tr-TR" sz="5400" b="1" smtClean="0">
                <a:solidFill>
                  <a:srgbClr val="6600CC"/>
                </a:solidFill>
                <a:latin typeface="Comic Sans MS" pitchFamily="66" charset="0"/>
              </a:rPr>
              <a:t>BİLİŞSEL GELİŞİM</a:t>
            </a:r>
          </a:p>
        </p:txBody>
      </p:sp>
      <p:pic>
        <p:nvPicPr>
          <p:cNvPr id="46083" name="Picture 3" descr="C:\Documents and Settings\serapozengi\Application Data\Microsoft\Media Catalog\wizard.gif"/>
          <p:cNvPicPr>
            <a:picLocks noChangeAspect="1" noChangeArrowheads="1" noCrop="1"/>
          </p:cNvPicPr>
          <p:nvPr/>
        </p:nvPicPr>
        <p:blipFill>
          <a:blip r:embed="rId2" cstate="print"/>
          <a:srcRect/>
          <a:stretch>
            <a:fillRect/>
          </a:stretch>
        </p:blipFill>
        <p:spPr bwMode="auto">
          <a:xfrm>
            <a:off x="3048000" y="2057400"/>
            <a:ext cx="3352800" cy="3505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685800" y="914400"/>
            <a:ext cx="7772400" cy="5538936"/>
          </a:xfrm>
        </p:spPr>
        <p:txBody>
          <a:bodyPr>
            <a:normAutofit fontScale="85000" lnSpcReduction="20000"/>
          </a:bodyPr>
          <a:lstStyle/>
          <a:p>
            <a:pPr eaLnBrk="1" hangingPunct="1">
              <a:lnSpc>
                <a:spcPct val="90000"/>
              </a:lnSpc>
            </a:pPr>
            <a:r>
              <a:rPr lang="tr-TR" altLang="tr-TR" sz="2800" b="1" dirty="0" smtClean="0">
                <a:solidFill>
                  <a:srgbClr val="6600CC"/>
                </a:solidFill>
                <a:latin typeface="Comic Sans MS" pitchFamily="66" charset="0"/>
                <a:cs typeface="Times New Roman" pitchFamily="18" charset="0"/>
              </a:rPr>
              <a:t>11 yaşından sonra mantıksal düşünme</a:t>
            </a:r>
            <a:r>
              <a:rPr lang="tr-TR" altLang="tr-TR" sz="2800" b="1" dirty="0" smtClean="0">
                <a:solidFill>
                  <a:srgbClr val="6600CC"/>
                </a:solidFill>
                <a:latin typeface="Comic Sans MS" pitchFamily="66" charset="0"/>
              </a:rPr>
              <a:t> </a:t>
            </a:r>
            <a:r>
              <a:rPr lang="tr-TR" altLang="tr-TR" sz="2800" b="1" dirty="0" smtClean="0">
                <a:solidFill>
                  <a:srgbClr val="6600CC"/>
                </a:solidFill>
                <a:latin typeface="Comic Sans MS" pitchFamily="66" charset="0"/>
                <a:cs typeface="Times New Roman" pitchFamily="18" charset="0"/>
              </a:rPr>
              <a:t>yeteneğiniz yetişkinler düzeyine erişir. </a:t>
            </a:r>
            <a:endParaRPr lang="tr-TR" altLang="tr-TR" sz="2800" b="1" dirty="0" smtClean="0">
              <a:solidFill>
                <a:srgbClr val="6600CC"/>
              </a:solidFill>
              <a:latin typeface="Comic Sans MS" pitchFamily="66" charset="0"/>
            </a:endParaRPr>
          </a:p>
          <a:p>
            <a:pPr eaLnBrk="1" hangingPunct="1">
              <a:lnSpc>
                <a:spcPct val="90000"/>
              </a:lnSpc>
            </a:pPr>
            <a:r>
              <a:rPr lang="tr-TR" altLang="tr-TR" sz="2800" b="1" dirty="0" smtClean="0">
                <a:solidFill>
                  <a:srgbClr val="6600CC"/>
                </a:solidFill>
                <a:latin typeface="Comic Sans MS" pitchFamily="66" charset="0"/>
                <a:cs typeface="Times New Roman" pitchFamily="18" charset="0"/>
              </a:rPr>
              <a:t>Görüş</a:t>
            </a:r>
            <a:r>
              <a:rPr lang="tr-TR" altLang="tr-TR" sz="2800" b="1" dirty="0" smtClean="0">
                <a:solidFill>
                  <a:srgbClr val="6600CC"/>
                </a:solidFill>
                <a:latin typeface="Comic Sans MS" pitchFamily="66" charset="0"/>
              </a:rPr>
              <a:t> </a:t>
            </a:r>
            <a:r>
              <a:rPr lang="tr-TR" altLang="tr-TR" sz="2800" b="1" dirty="0" smtClean="0">
                <a:solidFill>
                  <a:srgbClr val="6600CC"/>
                </a:solidFill>
                <a:latin typeface="Comic Sans MS" pitchFamily="66" charset="0"/>
                <a:cs typeface="Times New Roman" pitchFamily="18" charset="0"/>
              </a:rPr>
              <a:t>alışverişi ve tartışma sizin yaşamınızda önemli bir</a:t>
            </a:r>
            <a:r>
              <a:rPr lang="tr-TR" altLang="tr-TR" sz="2800" b="1" dirty="0" smtClean="0">
                <a:solidFill>
                  <a:srgbClr val="6600CC"/>
                </a:solidFill>
                <a:latin typeface="Comic Sans MS" pitchFamily="66" charset="0"/>
              </a:rPr>
              <a:t> </a:t>
            </a:r>
            <a:r>
              <a:rPr lang="tr-TR" altLang="tr-TR" sz="2800" b="1" dirty="0" smtClean="0">
                <a:solidFill>
                  <a:srgbClr val="6600CC"/>
                </a:solidFill>
                <a:latin typeface="Comic Sans MS" pitchFamily="66" charset="0"/>
                <a:cs typeface="Times New Roman" pitchFamily="18" charset="0"/>
              </a:rPr>
              <a:t>yer almaya başlar.</a:t>
            </a:r>
            <a:endParaRPr lang="tr-TR" altLang="tr-TR" sz="2800" b="1" dirty="0" smtClean="0">
              <a:solidFill>
                <a:srgbClr val="6600CC"/>
              </a:solidFill>
              <a:latin typeface="Comic Sans MS" pitchFamily="66" charset="0"/>
            </a:endParaRPr>
          </a:p>
          <a:p>
            <a:pPr eaLnBrk="1" hangingPunct="1">
              <a:lnSpc>
                <a:spcPct val="90000"/>
              </a:lnSpc>
            </a:pPr>
            <a:r>
              <a:rPr lang="tr-TR" altLang="tr-TR" sz="2800" b="1" dirty="0" smtClean="0">
                <a:solidFill>
                  <a:srgbClr val="6600CC"/>
                </a:solidFill>
                <a:latin typeface="Comic Sans MS" pitchFamily="66" charset="0"/>
                <a:cs typeface="Times New Roman" pitchFamily="18" charset="0"/>
              </a:rPr>
              <a:t> Toplumun gelenek ve</a:t>
            </a:r>
            <a:r>
              <a:rPr lang="tr-TR" altLang="tr-TR" sz="2800" b="1" dirty="0" smtClean="0">
                <a:solidFill>
                  <a:srgbClr val="6600CC"/>
                </a:solidFill>
                <a:latin typeface="Comic Sans MS" pitchFamily="66" charset="0"/>
              </a:rPr>
              <a:t> </a:t>
            </a:r>
            <a:r>
              <a:rPr lang="tr-TR" altLang="tr-TR" sz="2800" b="1" dirty="0" smtClean="0">
                <a:solidFill>
                  <a:srgbClr val="6600CC"/>
                </a:solidFill>
                <a:latin typeface="Comic Sans MS" pitchFamily="66" charset="0"/>
                <a:cs typeface="Times New Roman" pitchFamily="18" charset="0"/>
              </a:rPr>
              <a:t>göreneklerine, kurallarına karşı tutumunuz değişir.</a:t>
            </a:r>
          </a:p>
          <a:p>
            <a:pPr eaLnBrk="1" hangingPunct="1">
              <a:lnSpc>
                <a:spcPct val="90000"/>
              </a:lnSpc>
            </a:pPr>
            <a:r>
              <a:rPr lang="tr-TR" altLang="tr-TR" sz="2800" b="1" dirty="0" smtClean="0">
                <a:solidFill>
                  <a:srgbClr val="6600CC"/>
                </a:solidFill>
                <a:latin typeface="Comic Sans MS" pitchFamily="66" charset="0"/>
                <a:cs typeface="Times New Roman" pitchFamily="18" charset="0"/>
              </a:rPr>
              <a:t>Bunların değişmez olduklarını düşünen çocuğun</a:t>
            </a:r>
            <a:r>
              <a:rPr lang="tr-TR" altLang="tr-TR" sz="2800" b="1" dirty="0" smtClean="0">
                <a:solidFill>
                  <a:srgbClr val="6600CC"/>
                </a:solidFill>
                <a:latin typeface="Comic Sans MS" pitchFamily="66" charset="0"/>
              </a:rPr>
              <a:t> </a:t>
            </a:r>
            <a:r>
              <a:rPr lang="tr-TR" altLang="tr-TR" sz="2800" b="1" dirty="0" smtClean="0">
                <a:solidFill>
                  <a:srgbClr val="6600CC"/>
                </a:solidFill>
                <a:latin typeface="Comic Sans MS" pitchFamily="66" charset="0"/>
                <a:cs typeface="Times New Roman" pitchFamily="18" charset="0"/>
              </a:rPr>
              <a:t>tersine, artık bunların yetişkinler tarafından</a:t>
            </a:r>
            <a:r>
              <a:rPr lang="tr-TR" altLang="tr-TR" sz="2800" b="1" dirty="0" smtClean="0">
                <a:solidFill>
                  <a:srgbClr val="6600CC"/>
                </a:solidFill>
                <a:latin typeface="Comic Sans MS" pitchFamily="66" charset="0"/>
              </a:rPr>
              <a:t> </a:t>
            </a:r>
            <a:r>
              <a:rPr lang="tr-TR" altLang="tr-TR" sz="2800" b="1" dirty="0" smtClean="0">
                <a:solidFill>
                  <a:srgbClr val="6600CC"/>
                </a:solidFill>
                <a:latin typeface="Comic Sans MS" pitchFamily="66" charset="0"/>
                <a:cs typeface="Times New Roman" pitchFamily="18" charset="0"/>
              </a:rPr>
              <a:t>kararlaştırıldıklarını ve değişik gruplara göre</a:t>
            </a:r>
            <a:r>
              <a:rPr lang="tr-TR" altLang="tr-TR" sz="2800" b="1" dirty="0" smtClean="0">
                <a:solidFill>
                  <a:srgbClr val="6600CC"/>
                </a:solidFill>
                <a:latin typeface="Comic Sans MS" pitchFamily="66" charset="0"/>
              </a:rPr>
              <a:t> </a:t>
            </a:r>
            <a:r>
              <a:rPr lang="tr-TR" altLang="tr-TR" sz="2800" b="1" dirty="0" smtClean="0">
                <a:solidFill>
                  <a:srgbClr val="6600CC"/>
                </a:solidFill>
                <a:latin typeface="Comic Sans MS" pitchFamily="66" charset="0"/>
                <a:cs typeface="Times New Roman" pitchFamily="18" charset="0"/>
              </a:rPr>
              <a:t>farklılıklar gösterebileceklerini kavramaya başlarsınız.</a:t>
            </a:r>
          </a:p>
          <a:p>
            <a:pPr>
              <a:lnSpc>
                <a:spcPct val="90000"/>
              </a:lnSpc>
            </a:pPr>
            <a:r>
              <a:rPr lang="tr-TR" altLang="tr-TR" sz="2800" b="1" dirty="0" smtClean="0">
                <a:solidFill>
                  <a:srgbClr val="6600CC"/>
                </a:solidFill>
                <a:latin typeface="Comic Sans MS" pitchFamily="66" charset="0"/>
              </a:rPr>
              <a:t> </a:t>
            </a:r>
            <a:r>
              <a:rPr lang="tr-TR" altLang="tr-TR" sz="2800" b="1" dirty="0" smtClean="0">
                <a:solidFill>
                  <a:srgbClr val="009900"/>
                </a:solidFill>
                <a:latin typeface="ComicSansMS" charset="0"/>
                <a:cs typeface="Times New Roman" pitchFamily="18" charset="0"/>
              </a:rPr>
              <a:t>Bu dönemde elbette kendinize özgü fikirler de geliştiriyorsunuz.</a:t>
            </a:r>
            <a:r>
              <a:rPr lang="tr-TR" altLang="tr-TR" sz="2800" b="1" dirty="0" smtClean="0">
                <a:solidFill>
                  <a:srgbClr val="009900"/>
                </a:solidFill>
                <a:cs typeface="Times New Roman" pitchFamily="18" charset="0"/>
              </a:rPr>
              <a:t/>
            </a:r>
            <a:br>
              <a:rPr lang="tr-TR" altLang="tr-TR" sz="2800" b="1" dirty="0" smtClean="0">
                <a:solidFill>
                  <a:srgbClr val="009900"/>
                </a:solidFill>
                <a:cs typeface="Times New Roman" pitchFamily="18" charset="0"/>
              </a:rPr>
            </a:br>
            <a:r>
              <a:rPr lang="tr-TR" altLang="tr-TR" sz="2800" b="1" dirty="0" smtClean="0">
                <a:solidFill>
                  <a:srgbClr val="009900"/>
                </a:solidFill>
                <a:latin typeface="ComicSansMS" charset="0"/>
                <a:cs typeface="Times New Roman" pitchFamily="18" charset="0"/>
              </a:rPr>
              <a:t>Ancak başlangıçta çok yönlü düşünme yeteneğiniz oluşmadığı için bazı</a:t>
            </a:r>
            <a:r>
              <a:rPr lang="tr-TR" altLang="tr-TR" sz="2800" b="1" dirty="0" smtClean="0">
                <a:solidFill>
                  <a:srgbClr val="009900"/>
                </a:solidFill>
                <a:cs typeface="Times New Roman" pitchFamily="18" charset="0"/>
              </a:rPr>
              <a:t/>
            </a:r>
            <a:br>
              <a:rPr lang="tr-TR" altLang="tr-TR" sz="2800" b="1" dirty="0" smtClean="0">
                <a:solidFill>
                  <a:srgbClr val="009900"/>
                </a:solidFill>
                <a:cs typeface="Times New Roman" pitchFamily="18" charset="0"/>
              </a:rPr>
            </a:br>
            <a:r>
              <a:rPr lang="tr-TR" altLang="tr-TR" sz="2800" b="1" dirty="0" smtClean="0">
                <a:solidFill>
                  <a:srgbClr val="009900"/>
                </a:solidFill>
                <a:latin typeface="ComicSansMS" charset="0"/>
                <a:cs typeface="Times New Roman" pitchFamily="18" charset="0"/>
              </a:rPr>
              <a:t>fikirlere körü körüne bağlanabilir veya kuvvetle savunduğunuz</a:t>
            </a:r>
            <a:r>
              <a:rPr lang="tr-TR" altLang="tr-TR" sz="2800" b="1" dirty="0" smtClean="0">
                <a:solidFill>
                  <a:srgbClr val="009900"/>
                </a:solidFill>
                <a:cs typeface="Times New Roman" pitchFamily="18" charset="0"/>
              </a:rPr>
              <a:t/>
            </a:r>
            <a:br>
              <a:rPr lang="tr-TR" altLang="tr-TR" sz="2800" b="1" dirty="0" smtClean="0">
                <a:solidFill>
                  <a:srgbClr val="009900"/>
                </a:solidFill>
                <a:cs typeface="Times New Roman" pitchFamily="18" charset="0"/>
              </a:rPr>
            </a:br>
            <a:r>
              <a:rPr lang="tr-TR" altLang="tr-TR" sz="2800" b="1" dirty="0" smtClean="0">
                <a:solidFill>
                  <a:srgbClr val="009900"/>
                </a:solidFill>
                <a:latin typeface="ComicSansMS" charset="0"/>
                <a:cs typeface="Times New Roman" pitchFamily="18" charset="0"/>
              </a:rPr>
              <a:t>görüşlerinizden vazgeçebilirsiniz. Çünkü çok yönlü düşünme yeteneği</a:t>
            </a:r>
            <a:r>
              <a:rPr lang="tr-TR" altLang="tr-TR" sz="2800" b="1" dirty="0" smtClean="0">
                <a:solidFill>
                  <a:srgbClr val="009900"/>
                </a:solidFill>
                <a:cs typeface="Times New Roman" pitchFamily="18" charset="0"/>
              </a:rPr>
              <a:t/>
            </a:r>
            <a:br>
              <a:rPr lang="tr-TR" altLang="tr-TR" sz="2800" b="1" dirty="0" smtClean="0">
                <a:solidFill>
                  <a:srgbClr val="009900"/>
                </a:solidFill>
                <a:cs typeface="Times New Roman" pitchFamily="18" charset="0"/>
              </a:rPr>
            </a:br>
            <a:r>
              <a:rPr lang="tr-TR" altLang="tr-TR" sz="2800" b="1" dirty="0" smtClean="0">
                <a:solidFill>
                  <a:srgbClr val="009900"/>
                </a:solidFill>
                <a:latin typeface="ComicSansMS" charset="0"/>
                <a:cs typeface="Times New Roman" pitchFamily="18" charset="0"/>
              </a:rPr>
              <a:t>deneyimle, eğitimle ve bilgiyle kazanılır.</a:t>
            </a:r>
            <a:r>
              <a:rPr lang="tr-TR" altLang="tr-TR" sz="2800" dirty="0" smtClean="0"/>
              <a:t> </a:t>
            </a:r>
            <a:endParaRPr lang="tr-TR" altLang="tr-TR" sz="2800" b="1" dirty="0" smtClean="0">
              <a:solidFill>
                <a:srgbClr val="6600CC"/>
              </a:solidFill>
              <a:latin typeface="Comic Sans MS"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505200"/>
            <a:ext cx="7772400" cy="1143000"/>
          </a:xfrm>
        </p:spPr>
        <p:txBody>
          <a:bodyPr>
            <a:normAutofit fontScale="90000"/>
          </a:bodyPr>
          <a:lstStyle/>
          <a:p>
            <a:pPr algn="l" eaLnBrk="1" hangingPunct="1"/>
            <a:r>
              <a:rPr lang="tr-TR" altLang="tr-TR" sz="2400" b="1" dirty="0" smtClean="0">
                <a:solidFill>
                  <a:srgbClr val="333333"/>
                </a:solidFill>
                <a:latin typeface="ComicSansMS" charset="0"/>
                <a:cs typeface="Times New Roman" pitchFamily="18" charset="0"/>
              </a:rPr>
              <a:t>Bu devrede, kontrol konusunun, özellikle aile ilişkilerini</a:t>
            </a:r>
            <a:r>
              <a:rPr lang="tr-TR" altLang="tr-TR" sz="2400" b="1" dirty="0" smtClean="0">
                <a:solidFill>
                  <a:srgbClr val="333333"/>
                </a:solidFill>
              </a:rPr>
              <a:t> </a:t>
            </a:r>
            <a:r>
              <a:rPr lang="tr-TR" altLang="tr-TR" sz="2400" b="1" dirty="0" smtClean="0">
                <a:solidFill>
                  <a:srgbClr val="333333"/>
                </a:solidFill>
                <a:latin typeface="ComicSansMS" charset="0"/>
                <a:cs typeface="Times New Roman" pitchFamily="18" charset="0"/>
              </a:rPr>
              <a:t>belirgin</a:t>
            </a:r>
            <a:r>
              <a:rPr lang="tr-TR" altLang="tr-TR" sz="2400" b="1" dirty="0" smtClean="0">
                <a:solidFill>
                  <a:srgbClr val="333333"/>
                </a:solidFill>
              </a:rPr>
              <a:t> </a:t>
            </a:r>
            <a:r>
              <a:rPr lang="tr-TR" altLang="tr-TR" sz="2400" b="1" dirty="0" smtClean="0">
                <a:solidFill>
                  <a:srgbClr val="333333"/>
                </a:solidFill>
                <a:latin typeface="ComicSansMS" charset="0"/>
                <a:cs typeface="Times New Roman" pitchFamily="18" charset="0"/>
              </a:rPr>
              <a:t>biçimde etkilediği görülmektedir. Bu devrede,</a:t>
            </a:r>
            <a:r>
              <a:rPr lang="tr-TR" altLang="tr-TR" sz="2400" b="1" dirty="0" smtClean="0">
                <a:solidFill>
                  <a:srgbClr val="333333"/>
                </a:solidFill>
              </a:rPr>
              <a:t> </a:t>
            </a:r>
            <a:r>
              <a:rPr lang="tr-TR" altLang="tr-TR" sz="2400" b="1" dirty="0" smtClean="0">
                <a:solidFill>
                  <a:srgbClr val="333333"/>
                </a:solidFill>
                <a:latin typeface="ComicSansMS" charset="0"/>
                <a:cs typeface="Times New Roman" pitchFamily="18" charset="0"/>
              </a:rPr>
              <a:t>kontrol, hem gençler</a:t>
            </a:r>
            <a:r>
              <a:rPr lang="tr-TR" altLang="tr-TR" sz="2400" b="1" dirty="0" smtClean="0">
                <a:solidFill>
                  <a:srgbClr val="333333"/>
                </a:solidFill>
              </a:rPr>
              <a:t> </a:t>
            </a:r>
            <a:r>
              <a:rPr lang="tr-TR" altLang="tr-TR" sz="2400" b="1" dirty="0" smtClean="0">
                <a:solidFill>
                  <a:srgbClr val="333333"/>
                </a:solidFill>
                <a:latin typeface="ComicSansMS" charset="0"/>
                <a:cs typeface="Times New Roman" pitchFamily="18" charset="0"/>
              </a:rPr>
              <a:t>hem de ana babalar açısından bir sorun olabilmektedir. Gençler</a:t>
            </a:r>
            <a:r>
              <a:rPr lang="tr-TR" altLang="tr-TR" sz="2400" b="1" dirty="0" smtClean="0">
                <a:solidFill>
                  <a:srgbClr val="333333"/>
                </a:solidFill>
              </a:rPr>
              <a:t> </a:t>
            </a:r>
            <a:r>
              <a:rPr lang="tr-TR" altLang="tr-TR" sz="2400" b="1" dirty="0" smtClean="0">
                <a:solidFill>
                  <a:srgbClr val="333333"/>
                </a:solidFill>
                <a:latin typeface="ComicSansMS" charset="0"/>
                <a:cs typeface="Times New Roman" pitchFamily="18" charset="0"/>
              </a:rPr>
              <a:t>özellikle kendileri ile ilgili konularda kontrolü ele geçirmeyi</a:t>
            </a:r>
            <a:r>
              <a:rPr lang="tr-TR" altLang="tr-TR" sz="2400" b="1" dirty="0" smtClean="0">
                <a:solidFill>
                  <a:srgbClr val="333333"/>
                </a:solidFill>
              </a:rPr>
              <a:t> </a:t>
            </a:r>
            <a:r>
              <a:rPr lang="tr-TR" altLang="tr-TR" sz="2400" b="1" dirty="0" smtClean="0">
                <a:solidFill>
                  <a:srgbClr val="333333"/>
                </a:solidFill>
                <a:latin typeface="ComicSansMS" charset="0"/>
                <a:cs typeface="Times New Roman" pitchFamily="18" charset="0"/>
              </a:rPr>
              <a:t>istemekte, ele geçirebildiklerinde de, nasıl kullanacakları konusunda</a:t>
            </a:r>
            <a:r>
              <a:rPr lang="tr-TR" altLang="tr-TR" sz="2400" b="1" dirty="0" smtClean="0">
                <a:solidFill>
                  <a:srgbClr val="333333"/>
                </a:solidFill>
              </a:rPr>
              <a:t> </a:t>
            </a:r>
            <a:r>
              <a:rPr lang="tr-TR" altLang="tr-TR" sz="2400" b="1" dirty="0" smtClean="0">
                <a:solidFill>
                  <a:srgbClr val="333333"/>
                </a:solidFill>
                <a:latin typeface="ComicSansMS" charset="0"/>
                <a:cs typeface="Times New Roman" pitchFamily="18" charset="0"/>
              </a:rPr>
              <a:t>güçlük çekebilmektedirler. Ana babalar ise kontrolü çocuklarına hangi</a:t>
            </a:r>
            <a:r>
              <a:rPr lang="tr-TR" altLang="tr-TR" sz="2400" b="1" dirty="0" smtClean="0">
                <a:solidFill>
                  <a:srgbClr val="333333"/>
                </a:solidFill>
              </a:rPr>
              <a:t> </a:t>
            </a:r>
            <a:r>
              <a:rPr lang="tr-TR" altLang="tr-TR" sz="2400" b="1" dirty="0" smtClean="0">
                <a:solidFill>
                  <a:srgbClr val="333333"/>
                </a:solidFill>
                <a:latin typeface="ComicSansMS" charset="0"/>
                <a:cs typeface="Times New Roman" pitchFamily="18" charset="0"/>
              </a:rPr>
              <a:t>alanlarda, hangi yaşlarda ve ne oranda bırakmaları gerektiği sorular</a:t>
            </a:r>
            <a:r>
              <a:rPr lang="tr-TR" altLang="tr-TR" sz="2400" b="1" dirty="0" smtClean="0">
                <a:solidFill>
                  <a:srgbClr val="333333"/>
                </a:solidFill>
              </a:rPr>
              <a:t>ı </a:t>
            </a:r>
            <a:r>
              <a:rPr lang="tr-TR" altLang="tr-TR" sz="2400" b="1" dirty="0" smtClean="0">
                <a:solidFill>
                  <a:srgbClr val="333333"/>
                </a:solidFill>
                <a:latin typeface="ComicSansMS" charset="0"/>
                <a:cs typeface="Times New Roman" pitchFamily="18" charset="0"/>
              </a:rPr>
              <a:t>ile başa</a:t>
            </a:r>
            <a:r>
              <a:rPr lang="tr-TR" altLang="tr-TR" sz="2400" b="1" dirty="0" smtClean="0">
                <a:solidFill>
                  <a:srgbClr val="333333"/>
                </a:solidFill>
              </a:rPr>
              <a:t> çıkmaya çalışmaktadırlar.</a:t>
            </a:r>
            <a:endParaRPr lang="tr-TR" altLang="tr-TR" b="1" dirty="0" smtClean="0">
              <a:solidFill>
                <a:srgbClr val="333333"/>
              </a:solidFill>
            </a:endParaRPr>
          </a:p>
        </p:txBody>
      </p:sp>
      <p:pic>
        <p:nvPicPr>
          <p:cNvPr id="49155" name="Picture 3" descr="C:\Documents and Settings\serapozengi\Application Data\Microsoft\Media Catalog\trafik.gif"/>
          <p:cNvPicPr>
            <a:picLocks noChangeAspect="1" noChangeArrowheads="1" noCrop="1"/>
          </p:cNvPicPr>
          <p:nvPr/>
        </p:nvPicPr>
        <p:blipFill>
          <a:blip r:embed="rId2" cstate="print"/>
          <a:srcRect/>
          <a:stretch>
            <a:fillRect/>
          </a:stretch>
        </p:blipFill>
        <p:spPr bwMode="auto">
          <a:xfrm>
            <a:off x="533400" y="381000"/>
            <a:ext cx="762000" cy="1828800"/>
          </a:xfrm>
          <a:prstGeom prst="rect">
            <a:avLst/>
          </a:prstGeom>
          <a:noFill/>
          <a:ln w="9525">
            <a:noFill/>
            <a:miter lim="800000"/>
            <a:headEnd/>
            <a:tailEnd/>
          </a:ln>
        </p:spPr>
      </p:pic>
      <p:pic>
        <p:nvPicPr>
          <p:cNvPr id="49156" name="Picture 4" descr="C:\Documents and Settings\serapozengi\Application Data\Microsoft\Media Catalog\spinstar.gif"/>
          <p:cNvPicPr>
            <a:picLocks noChangeAspect="1" noChangeArrowheads="1" noCrop="1"/>
          </p:cNvPicPr>
          <p:nvPr/>
        </p:nvPicPr>
        <p:blipFill>
          <a:blip r:embed="rId3" cstate="print"/>
          <a:srcRect/>
          <a:stretch>
            <a:fillRect/>
          </a:stretch>
        </p:blipFill>
        <p:spPr bwMode="auto">
          <a:xfrm>
            <a:off x="2209800" y="457200"/>
            <a:ext cx="4648200" cy="1524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sz="4000">
                <a:solidFill>
                  <a:srgbClr val="33CCFF"/>
                </a:solidFill>
              </a:rPr>
              <a:t>ERGENLİK DÖNEMİ VE KİMLİK</a:t>
            </a:r>
          </a:p>
        </p:txBody>
      </p:sp>
      <p:sp>
        <p:nvSpPr>
          <p:cNvPr id="25603" name="Rectangle 3"/>
          <p:cNvSpPr>
            <a:spLocks noGrp="1" noChangeArrowheads="1"/>
          </p:cNvSpPr>
          <p:nvPr>
            <p:ph type="body" idx="1"/>
          </p:nvPr>
        </p:nvSpPr>
        <p:spPr/>
        <p:txBody>
          <a:bodyPr/>
          <a:lstStyle/>
          <a:p>
            <a:r>
              <a:rPr lang="tr-TR" sz="2800" b="1" dirty="0">
                <a:solidFill>
                  <a:srgbClr val="33CCFF"/>
                </a:solidFill>
                <a:latin typeface="Comic Sans MS" pitchFamily="66" charset="0"/>
              </a:rPr>
              <a:t>Kimlik oluşumu   özdeşleşme ile başlamaktadır </a:t>
            </a:r>
          </a:p>
          <a:p>
            <a:r>
              <a:rPr lang="tr-TR" sz="2800" b="1" dirty="0">
                <a:solidFill>
                  <a:srgbClr val="33CCFF"/>
                </a:solidFill>
                <a:latin typeface="Comic Sans MS" pitchFamily="66" charset="0"/>
              </a:rPr>
              <a:t>Yani ergen çevresinde gördüğü, beğendiği, etkilendiği, değerli saydığı kişileri kendisine mal eder, onlarla özdeşleşir. Bu kişiler gencin öğretmeni, arkadaşı, sevdiği sanatçı, hatta bir roman kahramanı olabilir. Ergen giyim tarzı konuşma ve tavırlarında da bu kişileri taklit eder özdeşleşir. Bu aşırıya kaçmadıkça doğal bir süreçtir. </a:t>
            </a:r>
          </a:p>
          <a:p>
            <a:endParaRPr lang="tr-TR" sz="2800" dirty="0">
              <a:solidFill>
                <a:srgbClr val="33CC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tr-TR" sz="4100" b="1">
                <a:solidFill>
                  <a:srgbClr val="33CCFF"/>
                </a:solidFill>
              </a:rPr>
              <a:t>Kimlik</a:t>
            </a:r>
            <a:r>
              <a:rPr lang="tr-TR" sz="4100">
                <a:solidFill>
                  <a:srgbClr val="33CCFF"/>
                </a:solidFill>
              </a:rPr>
              <a:t/>
            </a:r>
            <a:br>
              <a:rPr lang="tr-TR" sz="4100">
                <a:solidFill>
                  <a:srgbClr val="33CCFF"/>
                </a:solidFill>
              </a:rPr>
            </a:br>
            <a:endParaRPr lang="tr-TR" sz="4100">
              <a:solidFill>
                <a:srgbClr val="33CCFF"/>
              </a:solidFill>
            </a:endParaRPr>
          </a:p>
        </p:txBody>
      </p:sp>
      <p:sp>
        <p:nvSpPr>
          <p:cNvPr id="26627" name="Rectangle 3"/>
          <p:cNvSpPr>
            <a:spLocks noGrp="1" noChangeArrowheads="1"/>
          </p:cNvSpPr>
          <p:nvPr>
            <p:ph type="body" idx="1"/>
          </p:nvPr>
        </p:nvSpPr>
        <p:spPr/>
        <p:txBody>
          <a:bodyPr/>
          <a:lstStyle/>
          <a:p>
            <a:pPr>
              <a:lnSpc>
                <a:spcPct val="80000"/>
              </a:lnSpc>
              <a:buFont typeface="Wingdings" pitchFamily="2" charset="2"/>
              <a:buNone/>
            </a:pPr>
            <a:endParaRPr lang="tr-TR" sz="2100" b="1" dirty="0">
              <a:latin typeface="Comic Sans MS" pitchFamily="66" charset="0"/>
            </a:endParaRPr>
          </a:p>
          <a:p>
            <a:pPr>
              <a:lnSpc>
                <a:spcPct val="80000"/>
              </a:lnSpc>
              <a:buSzPct val="90000"/>
              <a:buFont typeface="Wingdings" pitchFamily="2" charset="2"/>
              <a:buNone/>
            </a:pPr>
            <a:r>
              <a:rPr lang="tr-TR" sz="2100" b="1" dirty="0">
                <a:latin typeface="Comic Sans MS" pitchFamily="66" charset="0"/>
              </a:rPr>
              <a:t>    </a:t>
            </a:r>
            <a:r>
              <a:rPr lang="tr-TR" sz="2100" b="1" dirty="0">
                <a:solidFill>
                  <a:srgbClr val="33CCFF"/>
                </a:solidFill>
                <a:latin typeface="Comic Sans MS" pitchFamily="66" charset="0"/>
              </a:rPr>
              <a:t>Kimlik, benlik duygusu ya da kişinin kendi özellikleri veya kişiliği hakkındaki benlik bilgisi olarak tanımlanabilir.</a:t>
            </a:r>
            <a:br>
              <a:rPr lang="tr-TR" sz="2100" b="1" dirty="0">
                <a:solidFill>
                  <a:srgbClr val="33CCFF"/>
                </a:solidFill>
                <a:latin typeface="Comic Sans MS" pitchFamily="66" charset="0"/>
              </a:rPr>
            </a:br>
            <a:r>
              <a:rPr lang="tr-TR" sz="2100" b="1" dirty="0">
                <a:solidFill>
                  <a:srgbClr val="33CCFF"/>
                </a:solidFill>
                <a:latin typeface="Comic Sans MS" pitchFamily="66" charset="0"/>
              </a:rPr>
              <a:t/>
            </a:r>
            <a:br>
              <a:rPr lang="tr-TR" sz="2100" b="1" dirty="0">
                <a:solidFill>
                  <a:srgbClr val="33CCFF"/>
                </a:solidFill>
                <a:latin typeface="Comic Sans MS" pitchFamily="66" charset="0"/>
              </a:rPr>
            </a:br>
            <a:endParaRPr lang="tr-TR" sz="2100" b="1" dirty="0">
              <a:solidFill>
                <a:srgbClr val="33CCFF"/>
              </a:solidFill>
              <a:latin typeface="Comic Sans MS" pitchFamily="66" charset="0"/>
            </a:endParaRPr>
          </a:p>
          <a:p>
            <a:pPr>
              <a:lnSpc>
                <a:spcPct val="80000"/>
              </a:lnSpc>
              <a:buSzPct val="90000"/>
              <a:buFont typeface="Wingdings" pitchFamily="2" charset="2"/>
              <a:buChar char="B"/>
            </a:pPr>
            <a:r>
              <a:rPr lang="tr-TR" sz="2100" b="1" dirty="0">
                <a:solidFill>
                  <a:srgbClr val="33CCFF"/>
                </a:solidFill>
                <a:latin typeface="Comic Sans MS" pitchFamily="66" charset="0"/>
              </a:rPr>
              <a:t>Benim bu hayattaki amacım ne?</a:t>
            </a:r>
          </a:p>
          <a:p>
            <a:pPr>
              <a:lnSpc>
                <a:spcPct val="80000"/>
              </a:lnSpc>
              <a:buSzPct val="90000"/>
              <a:buFont typeface="Wingdings" pitchFamily="2" charset="2"/>
              <a:buChar char="B"/>
            </a:pPr>
            <a:r>
              <a:rPr lang="tr-TR" sz="2100" b="1" dirty="0">
                <a:solidFill>
                  <a:srgbClr val="33CCFF"/>
                </a:solidFill>
                <a:latin typeface="Comic Sans MS" pitchFamily="66" charset="0"/>
              </a:rPr>
              <a:t>Ben Kimim?   </a:t>
            </a:r>
          </a:p>
          <a:p>
            <a:pPr>
              <a:lnSpc>
                <a:spcPct val="80000"/>
              </a:lnSpc>
              <a:buSzPct val="90000"/>
              <a:buFont typeface="Wingdings" pitchFamily="2" charset="2"/>
              <a:buChar char="B"/>
            </a:pPr>
            <a:r>
              <a:rPr lang="tr-TR" sz="2100" b="1" dirty="0">
                <a:solidFill>
                  <a:srgbClr val="33CCFF"/>
                </a:solidFill>
                <a:latin typeface="Comic Sans MS" pitchFamily="66" charset="0"/>
              </a:rPr>
              <a:t>Benim değer yargılarım ne? </a:t>
            </a:r>
          </a:p>
          <a:p>
            <a:pPr>
              <a:lnSpc>
                <a:spcPct val="80000"/>
              </a:lnSpc>
            </a:pPr>
            <a:endParaRPr lang="tr-TR" sz="2100" b="1" dirty="0">
              <a:solidFill>
                <a:srgbClr val="33CCFF"/>
              </a:solidFill>
              <a:latin typeface="Comic Sans MS" pitchFamily="66" charset="0"/>
            </a:endParaRPr>
          </a:p>
          <a:p>
            <a:pPr>
              <a:lnSpc>
                <a:spcPct val="80000"/>
              </a:lnSpc>
              <a:buFont typeface="Wingdings" pitchFamily="2" charset="2"/>
              <a:buNone/>
            </a:pPr>
            <a:r>
              <a:rPr lang="tr-TR" sz="2100" b="1" dirty="0">
                <a:solidFill>
                  <a:srgbClr val="33CCFF"/>
                </a:solidFill>
                <a:latin typeface="Comic Sans MS" pitchFamily="66" charset="0"/>
              </a:rPr>
              <a:t>	Gerek fiziksel ve cinsel olarak, gerekse bağımsız bir birey olarak kim olduklarını belirlemede zorluklar yaşamaları halinde net bir benlik ya da kimlik duygusunun geliştirilmesi de güçleşir ya da kimlik bunalımları yaşanabilir.</a:t>
            </a:r>
            <a:r>
              <a:rPr lang="tr-TR" sz="2100" dirty="0">
                <a:solidFill>
                  <a:srgbClr val="33CCFF"/>
                </a:solidFill>
              </a:rPr>
              <a:t/>
            </a:r>
            <a:br>
              <a:rPr lang="tr-TR" sz="2100" dirty="0">
                <a:solidFill>
                  <a:srgbClr val="33CCFF"/>
                </a:solidFill>
              </a:rPr>
            </a:br>
            <a:r>
              <a:rPr lang="tr-TR" sz="2100" dirty="0">
                <a:solidFill>
                  <a:srgbClr val="33CCFF"/>
                </a:solidFill>
              </a:rPr>
              <a:t/>
            </a:r>
            <a:br>
              <a:rPr lang="tr-TR" sz="2100" dirty="0">
                <a:solidFill>
                  <a:srgbClr val="33CCFF"/>
                </a:solidFill>
              </a:rPr>
            </a:br>
            <a:endParaRPr lang="tr-TR" sz="2100" dirty="0">
              <a:solidFill>
                <a:srgbClr val="33CC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343400"/>
            <a:ext cx="7772400" cy="1143000"/>
          </a:xfrm>
        </p:spPr>
        <p:txBody>
          <a:bodyPr/>
          <a:lstStyle/>
          <a:p>
            <a:pPr eaLnBrk="1" hangingPunct="1"/>
            <a:r>
              <a:rPr lang="tr-TR" altLang="tr-TR" sz="4000" b="1" smtClean="0">
                <a:solidFill>
                  <a:srgbClr val="FF3300"/>
                </a:solidFill>
                <a:latin typeface="ComicSansMS-Bold" charset="0"/>
                <a:cs typeface="Times New Roman" pitchFamily="18" charset="0"/>
              </a:rPr>
              <a:t>YANIT: Çünkü GELİŞİYORUM.</a:t>
            </a:r>
            <a:r>
              <a:rPr lang="tr-TR" altLang="tr-TR" smtClean="0"/>
              <a:t> </a:t>
            </a:r>
          </a:p>
        </p:txBody>
      </p:sp>
      <p:pic>
        <p:nvPicPr>
          <p:cNvPr id="4098" name="Picture 2" descr="C:\Users\HAMİDE\AppData\Local\Microsoft\Windows\INetCache\IE\ETCTTOY6\Ggelişim[1].jpg"/>
          <p:cNvPicPr>
            <a:picLocks noChangeAspect="1" noChangeArrowheads="1"/>
          </p:cNvPicPr>
          <p:nvPr/>
        </p:nvPicPr>
        <p:blipFill>
          <a:blip r:embed="rId2" cstate="print"/>
          <a:srcRect/>
          <a:stretch>
            <a:fillRect/>
          </a:stretch>
        </p:blipFill>
        <p:spPr bwMode="auto">
          <a:xfrm>
            <a:off x="2051720" y="1052736"/>
            <a:ext cx="5476875" cy="3162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tr-TR" sz="4100" b="1">
                <a:solidFill>
                  <a:srgbClr val="33CCFF"/>
                </a:solidFill>
              </a:rPr>
              <a:t>Bağımsızlık</a:t>
            </a:r>
            <a:r>
              <a:rPr lang="tr-TR" sz="4100">
                <a:solidFill>
                  <a:srgbClr val="33CCFF"/>
                </a:solidFill>
              </a:rPr>
              <a:t/>
            </a:r>
            <a:br>
              <a:rPr lang="tr-TR" sz="4100">
                <a:solidFill>
                  <a:srgbClr val="33CCFF"/>
                </a:solidFill>
              </a:rPr>
            </a:br>
            <a:endParaRPr lang="tr-TR" sz="4100">
              <a:solidFill>
                <a:srgbClr val="33CCFF"/>
              </a:solidFill>
            </a:endParaRPr>
          </a:p>
        </p:txBody>
      </p:sp>
      <p:sp>
        <p:nvSpPr>
          <p:cNvPr id="27651" name="Rectangle 3"/>
          <p:cNvSpPr>
            <a:spLocks noGrp="1" noChangeArrowheads="1"/>
          </p:cNvSpPr>
          <p:nvPr>
            <p:ph type="body" idx="1"/>
          </p:nvPr>
        </p:nvSpPr>
        <p:spPr>
          <a:xfrm>
            <a:off x="467544" y="1124744"/>
            <a:ext cx="8229600" cy="4525963"/>
          </a:xfrm>
        </p:spPr>
        <p:txBody>
          <a:bodyPr/>
          <a:lstStyle/>
          <a:p>
            <a:pPr>
              <a:buFont typeface="Wingdings" pitchFamily="2" charset="2"/>
              <a:buNone/>
            </a:pPr>
            <a:r>
              <a:rPr lang="tr-TR" sz="3300" b="1" dirty="0"/>
              <a:t>  </a:t>
            </a:r>
            <a:r>
              <a:rPr lang="tr-TR" sz="3300" b="1" dirty="0">
                <a:solidFill>
                  <a:srgbClr val="33CCFF"/>
                </a:solidFill>
              </a:rPr>
              <a:t>Bağımsızlık kişinin kendi başına karar verebilmesi ve kendi düşünce, muhakeme ve karar verme süreçlerine dayalı olarak hareket etmesi olarak tanımlanabilir.</a:t>
            </a:r>
            <a:r>
              <a:rPr lang="tr-TR" sz="3300" dirty="0">
                <a:solidFill>
                  <a:srgbClr val="33CCFF"/>
                </a:solidFill>
              </a:rPr>
              <a:t/>
            </a:r>
            <a:br>
              <a:rPr lang="tr-TR" sz="3300" dirty="0">
                <a:solidFill>
                  <a:srgbClr val="33CCFF"/>
                </a:solidFill>
              </a:rPr>
            </a:br>
            <a:r>
              <a:rPr lang="tr-TR" sz="3300" dirty="0">
                <a:solidFill>
                  <a:srgbClr val="33CCFF"/>
                </a:solidFill>
              </a:rPr>
              <a:t/>
            </a:r>
            <a:br>
              <a:rPr lang="tr-TR" sz="3300" dirty="0">
                <a:solidFill>
                  <a:srgbClr val="33CCFF"/>
                </a:solidFill>
              </a:rPr>
            </a:br>
            <a:r>
              <a:rPr lang="tr-TR" sz="3300" dirty="0"/>
              <a:t/>
            </a:r>
            <a:br>
              <a:rPr lang="tr-TR" sz="3300" dirty="0"/>
            </a:br>
            <a:endParaRPr lang="tr-TR" dirty="0"/>
          </a:p>
        </p:txBody>
      </p:sp>
      <p:pic>
        <p:nvPicPr>
          <p:cNvPr id="6152" name="Picture 8" descr="C:\Users\HAMİDE\AppData\Local\Microsoft\Windows\INetCache\IE\5CV0FAL6\correre[1].jpg"/>
          <p:cNvPicPr>
            <a:picLocks noChangeAspect="1" noChangeArrowheads="1"/>
          </p:cNvPicPr>
          <p:nvPr/>
        </p:nvPicPr>
        <p:blipFill>
          <a:blip r:embed="rId2" cstate="print"/>
          <a:srcRect/>
          <a:stretch>
            <a:fillRect/>
          </a:stretch>
        </p:blipFill>
        <p:spPr bwMode="auto">
          <a:xfrm>
            <a:off x="3131840" y="3068960"/>
            <a:ext cx="4824536" cy="378904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E25766E9-7D7F-4B91-B230-C3F421660AC9}" type="slidenum">
              <a:rPr lang="tr-TR"/>
              <a:pPr/>
              <a:t>51</a:t>
            </a:fld>
            <a:endParaRPr lang="tr-TR"/>
          </a:p>
        </p:txBody>
      </p:sp>
      <p:sp>
        <p:nvSpPr>
          <p:cNvPr id="28674" name="Rectangle 2"/>
          <p:cNvSpPr>
            <a:spLocks noGrp="1" noChangeArrowheads="1"/>
          </p:cNvSpPr>
          <p:nvPr>
            <p:ph type="title"/>
          </p:nvPr>
        </p:nvSpPr>
        <p:spPr/>
        <p:txBody>
          <a:bodyPr>
            <a:normAutofit fontScale="90000"/>
          </a:bodyPr>
          <a:lstStyle/>
          <a:p>
            <a:r>
              <a:rPr lang="tr-TR" sz="4100" b="1">
                <a:solidFill>
                  <a:srgbClr val="33CCFF"/>
                </a:solidFill>
              </a:rPr>
              <a:t>Özgüven</a:t>
            </a:r>
            <a:r>
              <a:rPr lang="tr-TR" sz="4100">
                <a:solidFill>
                  <a:srgbClr val="33CCFF"/>
                </a:solidFill>
              </a:rPr>
              <a:t/>
            </a:r>
            <a:br>
              <a:rPr lang="tr-TR" sz="4100">
                <a:solidFill>
                  <a:srgbClr val="33CCFF"/>
                </a:solidFill>
              </a:rPr>
            </a:br>
            <a:endParaRPr lang="tr-TR" sz="4100">
              <a:solidFill>
                <a:srgbClr val="33CCFF"/>
              </a:solidFill>
            </a:endParaRPr>
          </a:p>
        </p:txBody>
      </p:sp>
      <p:sp>
        <p:nvSpPr>
          <p:cNvPr id="28675" name="Rectangle 3"/>
          <p:cNvSpPr>
            <a:spLocks noGrp="1" noChangeArrowheads="1"/>
          </p:cNvSpPr>
          <p:nvPr>
            <p:ph type="body" idx="1"/>
          </p:nvPr>
        </p:nvSpPr>
        <p:spPr>
          <a:xfrm>
            <a:off x="467544" y="1052736"/>
            <a:ext cx="8229600" cy="4525963"/>
          </a:xfrm>
        </p:spPr>
        <p:txBody>
          <a:bodyPr/>
          <a:lstStyle/>
          <a:p>
            <a:pPr>
              <a:lnSpc>
                <a:spcPct val="80000"/>
              </a:lnSpc>
            </a:pPr>
            <a:r>
              <a:rPr lang="tr-TR" sz="2100" b="1" dirty="0">
                <a:solidFill>
                  <a:srgbClr val="33CCFF"/>
                </a:solidFill>
              </a:rPr>
              <a:t>Özgüven kişinin kendisi hakkındaki duyguları olarak tanımlanabilir. Özgüven düzeyi “kendimi ne kadar seviyorum” sorusunun cevabı ile belirlenebilir. Ergenliğe girilmesiyle birlikte, beden değişimleri, gelişen yeni düşünceler ve farklı düşünce yöntemlerinin belirginleşmesine bağlı olarak özgüven düşmesi sıklıkla görülür.</a:t>
            </a:r>
            <a:br>
              <a:rPr lang="tr-TR" sz="2100" b="1" dirty="0">
                <a:solidFill>
                  <a:srgbClr val="33CCFF"/>
                </a:solidFill>
              </a:rPr>
            </a:br>
            <a:r>
              <a:rPr lang="tr-TR" sz="2100" b="1" dirty="0">
                <a:solidFill>
                  <a:srgbClr val="33CCFF"/>
                </a:solidFill>
              </a:rPr>
              <a:t/>
            </a:r>
            <a:br>
              <a:rPr lang="tr-TR" sz="2100" b="1" dirty="0">
                <a:solidFill>
                  <a:srgbClr val="33CCFF"/>
                </a:solidFill>
              </a:rPr>
            </a:br>
            <a:r>
              <a:rPr lang="tr-TR" sz="2100" b="1" dirty="0">
                <a:solidFill>
                  <a:srgbClr val="33CCFF"/>
                </a:solidFill>
              </a:rPr>
              <a:t>Ergenlik döneminde gençler kim oldukları ve kim olmak istedikleri hakkında daha yoğun bir şekilde düşünürler. Yaptıkları ile yapmaları gereken arasındaki farkları ayırt ederler. Ergenler kendi davranışları ve kendi özellikleri konusunda düşünmeye başladıklarında da kendilerini nasıl değerlendirdikleri ile yüzleşmek durumunda kalırlar.</a:t>
            </a:r>
            <a:r>
              <a:rPr lang="tr-TR" sz="2100" dirty="0">
                <a:solidFill>
                  <a:srgbClr val="33CCFF"/>
                </a:solidFill>
              </a:rPr>
              <a:t/>
            </a:r>
            <a:br>
              <a:rPr lang="tr-TR" sz="2100" dirty="0">
                <a:solidFill>
                  <a:srgbClr val="33CCFF"/>
                </a:solidFill>
              </a:rPr>
            </a:br>
            <a:r>
              <a:rPr lang="tr-TR" sz="2100" dirty="0">
                <a:solidFill>
                  <a:srgbClr val="33CCFF"/>
                </a:solidFill>
              </a:rPr>
              <a:t/>
            </a:r>
            <a:br>
              <a:rPr lang="tr-TR" sz="2100" dirty="0">
                <a:solidFill>
                  <a:srgbClr val="33CCFF"/>
                </a:solidFill>
              </a:rPr>
            </a:br>
            <a:endParaRPr lang="tr-TR" sz="2100" dirty="0">
              <a:solidFill>
                <a:srgbClr val="33CCFF"/>
              </a:solidFill>
            </a:endParaRPr>
          </a:p>
          <a:p>
            <a:pPr>
              <a:lnSpc>
                <a:spcPct val="80000"/>
              </a:lnSpc>
            </a:pPr>
            <a:endParaRPr lang="tr-TR" sz="2000" dirty="0"/>
          </a:p>
        </p:txBody>
      </p:sp>
      <p:pic>
        <p:nvPicPr>
          <p:cNvPr id="7170" name="Picture 2" descr="C:\Users\HAMİDE\AppData\Local\Microsoft\Windows\INetCache\IE\ETCTTOY6\Hero-Expert-480x369[1].jpg"/>
          <p:cNvPicPr>
            <a:picLocks noChangeAspect="1" noChangeArrowheads="1"/>
          </p:cNvPicPr>
          <p:nvPr/>
        </p:nvPicPr>
        <p:blipFill>
          <a:blip r:embed="rId2" cstate="print"/>
          <a:srcRect/>
          <a:stretch>
            <a:fillRect/>
          </a:stretch>
        </p:blipFill>
        <p:spPr bwMode="auto">
          <a:xfrm>
            <a:off x="5220072" y="3933056"/>
            <a:ext cx="3582144" cy="275377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1066800"/>
            <a:ext cx="7772400" cy="1143000"/>
          </a:xfrm>
        </p:spPr>
        <p:txBody>
          <a:bodyPr>
            <a:normAutofit fontScale="90000"/>
          </a:bodyPr>
          <a:lstStyle/>
          <a:p>
            <a:pPr eaLnBrk="1" hangingPunct="1"/>
            <a:r>
              <a:rPr lang="tr-TR" altLang="tr-TR" sz="5400" b="1" smtClean="0">
                <a:solidFill>
                  <a:schemeClr val="accent2"/>
                </a:solidFill>
                <a:latin typeface="Comic Sans MS" pitchFamily="66" charset="0"/>
              </a:rPr>
              <a:t>ERGENLİKTE ÖZBAKIM</a:t>
            </a:r>
          </a:p>
        </p:txBody>
      </p:sp>
      <p:pic>
        <p:nvPicPr>
          <p:cNvPr id="50179" name="Picture 3" descr="C:\Program Files\Common Files\Microsoft Shared\Clipart\cagcat50\PE02719_.wmf"/>
          <p:cNvPicPr>
            <a:picLocks noChangeAspect="1" noChangeArrowheads="1"/>
          </p:cNvPicPr>
          <p:nvPr/>
        </p:nvPicPr>
        <p:blipFill>
          <a:blip r:embed="rId2" cstate="print"/>
          <a:srcRect/>
          <a:stretch>
            <a:fillRect/>
          </a:stretch>
        </p:blipFill>
        <p:spPr bwMode="auto">
          <a:xfrm>
            <a:off x="2362200" y="2743200"/>
            <a:ext cx="43434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ssolve">
                                      <p:cBhvr>
                                        <p:cTn id="7" dur="500"/>
                                        <p:tgtEl>
                                          <p:spTgt spid="50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0178"/>
                                        </p:tgtEl>
                                        <p:attrNameLst>
                                          <p:attrName>style.visibility</p:attrName>
                                        </p:attrNameLst>
                                      </p:cBhvr>
                                      <p:to>
                                        <p:strVal val="visible"/>
                                      </p:to>
                                    </p:set>
                                    <p:anim calcmode="lin" valueType="num">
                                      <p:cBhvr additive="base">
                                        <p:cTn id="12" dur="500" fill="hold"/>
                                        <p:tgtEl>
                                          <p:spTgt spid="50178"/>
                                        </p:tgtEl>
                                        <p:attrNameLst>
                                          <p:attrName>ppt_x</p:attrName>
                                        </p:attrNameLst>
                                      </p:cBhvr>
                                      <p:tavLst>
                                        <p:tav tm="0">
                                          <p:val>
                                            <p:strVal val="#ppt_x"/>
                                          </p:val>
                                        </p:tav>
                                        <p:tav tm="100000">
                                          <p:val>
                                            <p:strVal val="#ppt_x"/>
                                          </p:val>
                                        </p:tav>
                                      </p:tavLst>
                                    </p:anim>
                                    <p:anim calcmode="lin" valueType="num">
                                      <p:cBhvr additive="base">
                                        <p:cTn id="13" dur="500" fill="hold"/>
                                        <p:tgtEl>
                                          <p:spTgt spid="501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323528" y="188640"/>
            <a:ext cx="8280920" cy="6669360"/>
          </a:xfrm>
        </p:spPr>
        <p:txBody>
          <a:bodyPr>
            <a:normAutofit fontScale="47500" lnSpcReduction="20000"/>
          </a:bodyPr>
          <a:lstStyle/>
          <a:p>
            <a:pPr algn="l" eaLnBrk="1" hangingPunct="1"/>
            <a:r>
              <a:rPr lang="tr-TR" altLang="tr-TR" sz="3800" b="1" dirty="0" smtClean="0">
                <a:solidFill>
                  <a:srgbClr val="CC0066"/>
                </a:solidFill>
                <a:latin typeface="Comic Sans MS" pitchFamily="66" charset="0"/>
                <a:cs typeface="Times New Roman" pitchFamily="18" charset="0"/>
              </a:rPr>
              <a:t>ERGENLİKTE SİVİLCE (AKNE): </a:t>
            </a:r>
            <a:r>
              <a:rPr lang="tr-TR" altLang="tr-TR" sz="3800" dirty="0" smtClean="0">
                <a:solidFill>
                  <a:srgbClr val="CC0066"/>
                </a:solidFill>
                <a:latin typeface="Comic Sans MS" pitchFamily="66" charset="0"/>
                <a:cs typeface="Times New Roman" pitchFamily="18" charset="0"/>
              </a:rPr>
              <a:t>Her on</a:t>
            </a:r>
            <a:r>
              <a:rPr lang="tr-TR" altLang="tr-TR" sz="3800" dirty="0" smtClean="0">
                <a:solidFill>
                  <a:srgbClr val="CC0066"/>
                </a:solidFill>
                <a:latin typeface="Comic Sans MS" pitchFamily="66" charset="0"/>
              </a:rPr>
              <a:t> </a:t>
            </a:r>
            <a:r>
              <a:rPr lang="tr-TR" altLang="tr-TR" sz="3800" dirty="0" smtClean="0">
                <a:solidFill>
                  <a:srgbClr val="CC0066"/>
                </a:solidFill>
                <a:latin typeface="Comic Sans MS" pitchFamily="66" charset="0"/>
                <a:cs typeface="Times New Roman" pitchFamily="18" charset="0"/>
              </a:rPr>
              <a:t>kişiden sekizinin</a:t>
            </a:r>
            <a:r>
              <a:rPr lang="tr-TR" altLang="tr-TR" sz="3800" dirty="0" smtClean="0">
                <a:solidFill>
                  <a:srgbClr val="CC0066"/>
                </a:solidFill>
                <a:latin typeface="Comic Sans MS" pitchFamily="66" charset="0"/>
              </a:rPr>
              <a:t> </a:t>
            </a:r>
            <a:r>
              <a:rPr lang="tr-TR" altLang="tr-TR" sz="3800" dirty="0" smtClean="0">
                <a:solidFill>
                  <a:srgbClr val="CC0066"/>
                </a:solidFill>
                <a:latin typeface="Comic Sans MS" pitchFamily="66" charset="0"/>
                <a:cs typeface="Times New Roman" pitchFamily="18" charset="0"/>
              </a:rPr>
              <a:t>yaşamının bir döneminde karşı karşıya kaldığı akne, yağ bezelerinin aşırı</a:t>
            </a:r>
            <a:r>
              <a:rPr lang="tr-TR" altLang="tr-TR" sz="3800" dirty="0" smtClean="0">
                <a:solidFill>
                  <a:srgbClr val="CC0066"/>
                </a:solidFill>
                <a:latin typeface="Comic Sans MS" pitchFamily="66" charset="0"/>
              </a:rPr>
              <a:t> </a:t>
            </a:r>
            <a:r>
              <a:rPr lang="tr-TR" altLang="tr-TR" sz="3800" dirty="0" smtClean="0">
                <a:solidFill>
                  <a:srgbClr val="CC0066"/>
                </a:solidFill>
                <a:latin typeface="Comic Sans MS" pitchFamily="66" charset="0"/>
                <a:cs typeface="Times New Roman" pitchFamily="18" charset="0"/>
              </a:rPr>
              <a:t>yağ salgılaması ve kıl diplerinden giren çeşitli bakterilerin</a:t>
            </a:r>
            <a:r>
              <a:rPr lang="tr-TR" altLang="tr-TR" sz="3800" dirty="0" smtClean="0">
                <a:solidFill>
                  <a:srgbClr val="CC0066"/>
                </a:solidFill>
                <a:latin typeface="Comic Sans MS" pitchFamily="66" charset="0"/>
              </a:rPr>
              <a:t> </a:t>
            </a:r>
            <a:r>
              <a:rPr lang="tr-TR" altLang="tr-TR" sz="3800" dirty="0" smtClean="0">
                <a:solidFill>
                  <a:srgbClr val="CC0066"/>
                </a:solidFill>
                <a:latin typeface="Comic Sans MS" pitchFamily="66" charset="0"/>
                <a:cs typeface="Times New Roman" pitchFamily="18" charset="0"/>
              </a:rPr>
              <a:t>etkisiyle ortaya çıkan bir tür iltihaptır. Akne denince, deride</a:t>
            </a:r>
            <a:r>
              <a:rPr lang="tr-TR" altLang="tr-TR" sz="3800" dirty="0" smtClean="0">
                <a:solidFill>
                  <a:srgbClr val="CC0066"/>
                </a:solidFill>
                <a:latin typeface="Comic Sans MS" pitchFamily="66" charset="0"/>
              </a:rPr>
              <a:t> </a:t>
            </a:r>
            <a:r>
              <a:rPr lang="tr-TR" altLang="tr-TR" sz="3800" dirty="0" smtClean="0">
                <a:solidFill>
                  <a:srgbClr val="CC0066"/>
                </a:solidFill>
                <a:latin typeface="Comic Sans MS" pitchFamily="66" charset="0"/>
                <a:cs typeface="Times New Roman" pitchFamily="18" charset="0"/>
              </a:rPr>
              <a:t>görülen siyah noktalar, kırmızı kabartılar iltihaplı sivilceler ve kistler gibi</a:t>
            </a:r>
          </a:p>
          <a:p>
            <a:pPr algn="l" eaLnBrk="1" hangingPunct="1"/>
            <a:r>
              <a:rPr lang="tr-TR" altLang="tr-TR" sz="3800" dirty="0" smtClean="0">
                <a:solidFill>
                  <a:srgbClr val="CC0066"/>
                </a:solidFill>
                <a:latin typeface="Comic Sans MS" pitchFamily="66" charset="0"/>
                <a:cs typeface="Times New Roman" pitchFamily="18" charset="0"/>
              </a:rPr>
              <a:t>farklı görünümlü oluşumlar anlaşılır.. En sık 12-20</a:t>
            </a:r>
            <a:r>
              <a:rPr lang="tr-TR" altLang="tr-TR" sz="3800" dirty="0" smtClean="0">
                <a:solidFill>
                  <a:srgbClr val="CC0066"/>
                </a:solidFill>
                <a:latin typeface="Comic Sans MS" pitchFamily="66" charset="0"/>
              </a:rPr>
              <a:t> </a:t>
            </a:r>
            <a:r>
              <a:rPr lang="tr-TR" altLang="tr-TR" sz="3800" dirty="0" smtClean="0">
                <a:solidFill>
                  <a:srgbClr val="CC0066"/>
                </a:solidFill>
                <a:latin typeface="Comic Sans MS" pitchFamily="66" charset="0"/>
                <a:cs typeface="Times New Roman" pitchFamily="18" charset="0"/>
              </a:rPr>
              <a:t>yaşları arasında</a:t>
            </a:r>
            <a:r>
              <a:rPr lang="tr-TR" altLang="tr-TR" sz="3800" dirty="0" smtClean="0">
                <a:solidFill>
                  <a:srgbClr val="CC0066"/>
                </a:solidFill>
                <a:latin typeface="Comic Sans MS" pitchFamily="66" charset="0"/>
              </a:rPr>
              <a:t> </a:t>
            </a:r>
            <a:r>
              <a:rPr lang="tr-TR" altLang="tr-TR" sz="3800" dirty="0" smtClean="0">
                <a:solidFill>
                  <a:srgbClr val="CC0066"/>
                </a:solidFill>
                <a:latin typeface="Comic Sans MS" pitchFamily="66" charset="0"/>
                <a:cs typeface="Times New Roman" pitchFamily="18" charset="0"/>
              </a:rPr>
              <a:t>görülür. Ergenlik sivilceleri en çok yüzde olmak üzere omuzlar,</a:t>
            </a:r>
            <a:r>
              <a:rPr lang="tr-TR" altLang="tr-TR" sz="3800" dirty="0" smtClean="0">
                <a:solidFill>
                  <a:srgbClr val="CC0066"/>
                </a:solidFill>
                <a:latin typeface="Comic Sans MS" pitchFamily="66" charset="0"/>
              </a:rPr>
              <a:t> </a:t>
            </a:r>
            <a:r>
              <a:rPr lang="tr-TR" altLang="tr-TR" sz="3800" dirty="0" smtClean="0">
                <a:solidFill>
                  <a:srgbClr val="CC0066"/>
                </a:solidFill>
                <a:latin typeface="Comic Sans MS" pitchFamily="66" charset="0"/>
                <a:cs typeface="Times New Roman" pitchFamily="18" charset="0"/>
              </a:rPr>
              <a:t>sırt, göğüs ve</a:t>
            </a:r>
            <a:r>
              <a:rPr lang="tr-TR" altLang="tr-TR" sz="3800" dirty="0" smtClean="0">
                <a:solidFill>
                  <a:srgbClr val="CC0066"/>
                </a:solidFill>
                <a:latin typeface="Comic Sans MS" pitchFamily="66" charset="0"/>
              </a:rPr>
              <a:t> uyluklarda görülebilir.</a:t>
            </a:r>
          </a:p>
          <a:p>
            <a:pPr algn="l"/>
            <a:r>
              <a:rPr lang="tr-TR" altLang="tr-TR" sz="3800" b="1" dirty="0" smtClean="0">
                <a:solidFill>
                  <a:srgbClr val="FF00FF"/>
                </a:solidFill>
                <a:latin typeface="Comic Sans MS" pitchFamily="66" charset="0"/>
                <a:cs typeface="Times New Roman" pitchFamily="18" charset="0"/>
              </a:rPr>
              <a:t>Aknenin nedeni nedir?</a:t>
            </a:r>
            <a:endParaRPr lang="tr-TR" altLang="tr-TR" sz="3800" dirty="0" smtClean="0">
              <a:solidFill>
                <a:srgbClr val="FF00FF"/>
              </a:solidFill>
              <a:latin typeface="Comic Sans MS" pitchFamily="66" charset="0"/>
              <a:cs typeface="Times New Roman" pitchFamily="18" charset="0"/>
            </a:endParaRPr>
          </a:p>
          <a:p>
            <a:pPr algn="l"/>
            <a:r>
              <a:rPr lang="tr-TR" altLang="tr-TR" sz="3800" dirty="0" smtClean="0">
                <a:solidFill>
                  <a:srgbClr val="FF00FF"/>
                </a:solidFill>
                <a:latin typeface="Comic Sans MS" pitchFamily="66" charset="0"/>
                <a:cs typeface="Times New Roman" pitchFamily="18" charset="0"/>
              </a:rPr>
              <a:t>Aknenin oluşumunda çeşitli etkenler rol oynar. Bunlar arasında en</a:t>
            </a:r>
            <a:r>
              <a:rPr lang="tr-TR" altLang="tr-TR" sz="3800" dirty="0" smtClean="0">
                <a:solidFill>
                  <a:srgbClr val="FF00FF"/>
                </a:solidFill>
                <a:latin typeface="Comic Sans MS" pitchFamily="66" charset="0"/>
              </a:rPr>
              <a:t> </a:t>
            </a:r>
            <a:r>
              <a:rPr lang="tr-TR" altLang="tr-TR" sz="3800" dirty="0" smtClean="0">
                <a:solidFill>
                  <a:srgbClr val="FF00FF"/>
                </a:solidFill>
                <a:latin typeface="Comic Sans MS" pitchFamily="66" charset="0"/>
                <a:cs typeface="Times New Roman" pitchFamily="18" charset="0"/>
              </a:rPr>
              <a:t>önemlileri, yaşanan </a:t>
            </a:r>
            <a:r>
              <a:rPr lang="tr-TR" altLang="tr-TR" sz="3800" dirty="0" err="1" smtClean="0">
                <a:solidFill>
                  <a:srgbClr val="FF00FF"/>
                </a:solidFill>
                <a:latin typeface="Comic Sans MS" pitchFamily="66" charset="0"/>
                <a:cs typeface="Times New Roman" pitchFamily="18" charset="0"/>
              </a:rPr>
              <a:t>hormonal</a:t>
            </a:r>
            <a:r>
              <a:rPr lang="tr-TR" altLang="tr-TR" sz="3800" dirty="0" smtClean="0">
                <a:solidFill>
                  <a:srgbClr val="FF00FF"/>
                </a:solidFill>
                <a:latin typeface="Comic Sans MS" pitchFamily="66" charset="0"/>
                <a:cs typeface="Times New Roman" pitchFamily="18" charset="0"/>
              </a:rPr>
              <a:t> değişimler, çeşitli mikroorganizmalar,</a:t>
            </a:r>
            <a:r>
              <a:rPr lang="tr-TR" altLang="tr-TR" sz="3800" dirty="0" smtClean="0">
                <a:solidFill>
                  <a:srgbClr val="FF00FF"/>
                </a:solidFill>
                <a:latin typeface="Comic Sans MS" pitchFamily="66" charset="0"/>
              </a:rPr>
              <a:t> </a:t>
            </a:r>
            <a:r>
              <a:rPr lang="tr-TR" altLang="tr-TR" sz="3800" dirty="0" smtClean="0">
                <a:solidFill>
                  <a:srgbClr val="FF00FF"/>
                </a:solidFill>
                <a:latin typeface="Comic Sans MS" pitchFamily="66" charset="0"/>
                <a:cs typeface="Times New Roman" pitchFamily="18" charset="0"/>
              </a:rPr>
              <a:t>bazı ilaçlar, ruhsal nedenler ve kalıtımsal özelliklerdir.</a:t>
            </a:r>
            <a:r>
              <a:rPr lang="tr-TR" altLang="tr-TR" sz="3800" dirty="0" smtClean="0">
                <a:solidFill>
                  <a:srgbClr val="FF00FF"/>
                </a:solidFill>
                <a:latin typeface="Comic Sans MS" pitchFamily="66" charset="0"/>
              </a:rPr>
              <a:t> </a:t>
            </a:r>
            <a:r>
              <a:rPr lang="tr-TR" altLang="tr-TR" sz="3800" dirty="0" smtClean="0">
                <a:solidFill>
                  <a:srgbClr val="FF00FF"/>
                </a:solidFill>
                <a:latin typeface="Comic Sans MS" pitchFamily="66" charset="0"/>
                <a:cs typeface="Times New Roman" pitchFamily="18" charset="0"/>
              </a:rPr>
              <a:t>Diğer bir önemli etmen de kozmetik maddelerin hatalı kullanımıdır.</a:t>
            </a:r>
            <a:r>
              <a:rPr lang="tr-TR" altLang="tr-TR" sz="3800" dirty="0" smtClean="0">
                <a:solidFill>
                  <a:srgbClr val="FF00FF"/>
                </a:solidFill>
                <a:latin typeface="Comic Sans MS" pitchFamily="66" charset="0"/>
              </a:rPr>
              <a:t> </a:t>
            </a:r>
            <a:r>
              <a:rPr lang="tr-TR" altLang="tr-TR" sz="3800" dirty="0" smtClean="0">
                <a:solidFill>
                  <a:srgbClr val="FF00FF"/>
                </a:solidFill>
                <a:latin typeface="Comic Sans MS" pitchFamily="66" charset="0"/>
                <a:cs typeface="Times New Roman" pitchFamily="18" charset="0"/>
              </a:rPr>
              <a:t>Özellikle yağlı kremler, merhemler, pudra gibi deride gözenekleri</a:t>
            </a:r>
            <a:r>
              <a:rPr lang="tr-TR" altLang="tr-TR" sz="3800" dirty="0" smtClean="0">
                <a:solidFill>
                  <a:srgbClr val="FF00FF"/>
                </a:solidFill>
                <a:latin typeface="Comic Sans MS" pitchFamily="66" charset="0"/>
              </a:rPr>
              <a:t> </a:t>
            </a:r>
            <a:r>
              <a:rPr lang="tr-TR" altLang="tr-TR" sz="3800" dirty="0" smtClean="0">
                <a:solidFill>
                  <a:srgbClr val="FF00FF"/>
                </a:solidFill>
                <a:latin typeface="Comic Sans MS" pitchFamily="66" charset="0"/>
                <a:cs typeface="Times New Roman" pitchFamily="18" charset="0"/>
              </a:rPr>
              <a:t>tıkayıcı maddeler, yağ bezlerinin deriye açıldığı kanalları tıkar ve</a:t>
            </a:r>
            <a:r>
              <a:rPr lang="tr-TR" altLang="tr-TR" sz="3800" dirty="0" smtClean="0">
                <a:solidFill>
                  <a:srgbClr val="FF00FF"/>
                </a:solidFill>
                <a:latin typeface="Comic Sans MS" pitchFamily="66" charset="0"/>
              </a:rPr>
              <a:t> </a:t>
            </a:r>
            <a:r>
              <a:rPr lang="tr-TR" altLang="tr-TR" sz="3800" dirty="0" smtClean="0">
                <a:solidFill>
                  <a:srgbClr val="FF00FF"/>
                </a:solidFill>
                <a:latin typeface="Comic Sans MS" pitchFamily="66" charset="0"/>
                <a:cs typeface="Times New Roman" pitchFamily="18" charset="0"/>
              </a:rPr>
              <a:t>akne oluşumunu artırabilir. Güneşin de akne oluşumunu arttırıcı etkisi</a:t>
            </a:r>
            <a:r>
              <a:rPr lang="tr-TR" altLang="tr-TR" sz="3800" dirty="0" smtClean="0">
                <a:solidFill>
                  <a:srgbClr val="FF00FF"/>
                </a:solidFill>
                <a:latin typeface="Comic Sans MS" pitchFamily="66" charset="0"/>
              </a:rPr>
              <a:t> </a:t>
            </a:r>
            <a:r>
              <a:rPr lang="tr-TR" altLang="tr-TR" sz="3800" dirty="0" smtClean="0">
                <a:solidFill>
                  <a:srgbClr val="FF00FF"/>
                </a:solidFill>
                <a:latin typeface="Comic Sans MS" pitchFamily="66" charset="0"/>
                <a:cs typeface="Times New Roman" pitchFamily="18" charset="0"/>
              </a:rPr>
              <a:t>olabilir.</a:t>
            </a:r>
          </a:p>
          <a:p>
            <a:pPr algn="l"/>
            <a:r>
              <a:rPr lang="tr-TR" altLang="tr-TR" sz="3800" b="1" dirty="0" smtClean="0">
                <a:solidFill>
                  <a:srgbClr val="008000"/>
                </a:solidFill>
                <a:latin typeface="Comic Sans MS" pitchFamily="66" charset="0"/>
                <a:cs typeface="Times New Roman" pitchFamily="18" charset="0"/>
              </a:rPr>
              <a:t>Deride Siyah Nokta Nedir?</a:t>
            </a:r>
            <a:endParaRPr lang="tr-TR" altLang="tr-TR" sz="3800" dirty="0" smtClean="0">
              <a:solidFill>
                <a:srgbClr val="008000"/>
              </a:solidFill>
              <a:latin typeface="Comic Sans MS" pitchFamily="66" charset="0"/>
              <a:cs typeface="Times New Roman" pitchFamily="18" charset="0"/>
            </a:endParaRPr>
          </a:p>
          <a:p>
            <a:pPr algn="l"/>
            <a:r>
              <a:rPr lang="tr-TR" altLang="tr-TR" sz="3800" dirty="0" smtClean="0">
                <a:solidFill>
                  <a:srgbClr val="008000"/>
                </a:solidFill>
                <a:latin typeface="Comic Sans MS" pitchFamily="66" charset="0"/>
                <a:cs typeface="Times New Roman" pitchFamily="18" charset="0"/>
              </a:rPr>
              <a:t>Kıl köklerindeki yağ bezi kanallarını çevreleyen</a:t>
            </a:r>
            <a:r>
              <a:rPr lang="tr-TR" altLang="tr-TR" sz="3800" dirty="0" smtClean="0">
                <a:solidFill>
                  <a:srgbClr val="008000"/>
                </a:solidFill>
                <a:latin typeface="Comic Sans MS" pitchFamily="66" charset="0"/>
              </a:rPr>
              <a:t> </a:t>
            </a:r>
            <a:r>
              <a:rPr lang="tr-TR" altLang="tr-TR" sz="3800" dirty="0" smtClean="0">
                <a:solidFill>
                  <a:srgbClr val="008000"/>
                </a:solidFill>
                <a:latin typeface="Comic Sans MS" pitchFamily="66" charset="0"/>
                <a:cs typeface="Times New Roman" pitchFamily="18" charset="0"/>
              </a:rPr>
              <a:t>hücre tabakasının</a:t>
            </a:r>
            <a:r>
              <a:rPr lang="tr-TR" altLang="tr-TR" sz="3800" dirty="0" smtClean="0">
                <a:solidFill>
                  <a:srgbClr val="008000"/>
                </a:solidFill>
                <a:latin typeface="Comic Sans MS" pitchFamily="66" charset="0"/>
              </a:rPr>
              <a:t> </a:t>
            </a:r>
            <a:r>
              <a:rPr lang="tr-TR" altLang="tr-TR" sz="3800" dirty="0" smtClean="0">
                <a:solidFill>
                  <a:srgbClr val="008000"/>
                </a:solidFill>
                <a:latin typeface="Comic Sans MS" pitchFamily="66" charset="0"/>
                <a:cs typeface="Times New Roman" pitchFamily="18" charset="0"/>
              </a:rPr>
              <a:t>kalınlaşması derinin üst tabakasında bir tıkaç oluşmasına neden olur.</a:t>
            </a:r>
          </a:p>
          <a:p>
            <a:pPr algn="l"/>
            <a:r>
              <a:rPr lang="tr-TR" altLang="tr-TR" sz="3800" dirty="0" smtClean="0">
                <a:solidFill>
                  <a:srgbClr val="008000"/>
                </a:solidFill>
                <a:latin typeface="Comic Sans MS" pitchFamily="66" charset="0"/>
                <a:cs typeface="Times New Roman" pitchFamily="18" charset="0"/>
              </a:rPr>
              <a:t>Tıkaç bazen iyice büyür ve kanal ağzına doğru</a:t>
            </a:r>
            <a:r>
              <a:rPr lang="tr-TR" altLang="tr-TR" sz="3800" dirty="0" smtClean="0">
                <a:solidFill>
                  <a:srgbClr val="008000"/>
                </a:solidFill>
                <a:latin typeface="Comic Sans MS" pitchFamily="66" charset="0"/>
              </a:rPr>
              <a:t> </a:t>
            </a:r>
            <a:r>
              <a:rPr lang="tr-TR" altLang="tr-TR" sz="3800" dirty="0" smtClean="0">
                <a:solidFill>
                  <a:srgbClr val="008000"/>
                </a:solidFill>
                <a:latin typeface="Comic Sans MS" pitchFamily="66" charset="0"/>
                <a:cs typeface="Times New Roman" pitchFamily="18" charset="0"/>
              </a:rPr>
              <a:t>ilerleyerek “siyah</a:t>
            </a:r>
            <a:r>
              <a:rPr lang="tr-TR" altLang="tr-TR" sz="3800" dirty="0" smtClean="0">
                <a:solidFill>
                  <a:srgbClr val="008000"/>
                </a:solidFill>
                <a:latin typeface="Comic Sans MS" pitchFamily="66" charset="0"/>
              </a:rPr>
              <a:t> </a:t>
            </a:r>
            <a:r>
              <a:rPr lang="tr-TR" altLang="tr-TR" sz="3800" dirty="0" smtClean="0">
                <a:solidFill>
                  <a:srgbClr val="008000"/>
                </a:solidFill>
                <a:latin typeface="Comic Sans MS" pitchFamily="66" charset="0"/>
                <a:cs typeface="Times New Roman" pitchFamily="18" charset="0"/>
              </a:rPr>
              <a:t>nokta” denen gri-siyah renkli görünümü alır. Bu siyah renk kir değildir</a:t>
            </a:r>
            <a:r>
              <a:rPr lang="tr-TR" altLang="tr-TR" sz="3800" dirty="0" smtClean="0">
                <a:solidFill>
                  <a:srgbClr val="008000"/>
                </a:solidFill>
                <a:latin typeface="Comic Sans MS" pitchFamily="66" charset="0"/>
              </a:rPr>
              <a:t> </a:t>
            </a:r>
            <a:r>
              <a:rPr lang="tr-TR" altLang="tr-TR" sz="3800" dirty="0" smtClean="0">
                <a:solidFill>
                  <a:srgbClr val="008000"/>
                </a:solidFill>
                <a:latin typeface="Comic Sans MS" pitchFamily="66" charset="0"/>
                <a:cs typeface="Times New Roman" pitchFamily="18" charset="0"/>
              </a:rPr>
              <a:t>ve derinin rengini veren maddeye bağlıdır.</a:t>
            </a:r>
            <a:r>
              <a:rPr lang="tr-TR" altLang="tr-TR" sz="3800" dirty="0" smtClean="0">
                <a:solidFill>
                  <a:srgbClr val="008000"/>
                </a:solidFill>
                <a:latin typeface="Comic Sans MS" pitchFamily="66" charset="0"/>
              </a:rPr>
              <a:t> </a:t>
            </a:r>
          </a:p>
          <a:p>
            <a:pPr algn="l"/>
            <a:r>
              <a:rPr lang="tr-TR" altLang="tr-TR" sz="3800" b="1" dirty="0" smtClean="0">
                <a:solidFill>
                  <a:srgbClr val="00CC00"/>
                </a:solidFill>
                <a:latin typeface="Comic Sans MS" pitchFamily="66" charset="0"/>
                <a:cs typeface="Times New Roman" pitchFamily="18" charset="0"/>
              </a:rPr>
              <a:t>Sivilceleri Sıkmak zararlı mıdır?</a:t>
            </a:r>
            <a:endParaRPr lang="tr-TR" altLang="tr-TR" sz="3800" dirty="0" smtClean="0">
              <a:solidFill>
                <a:srgbClr val="00CC00"/>
              </a:solidFill>
              <a:latin typeface="Comic Sans MS" pitchFamily="66" charset="0"/>
              <a:cs typeface="Times New Roman" pitchFamily="18" charset="0"/>
            </a:endParaRPr>
          </a:p>
          <a:p>
            <a:pPr algn="l"/>
            <a:r>
              <a:rPr lang="tr-TR" altLang="tr-TR" sz="3800" dirty="0" smtClean="0">
                <a:solidFill>
                  <a:srgbClr val="00CC00"/>
                </a:solidFill>
                <a:latin typeface="Comic Sans MS" pitchFamily="66" charset="0"/>
                <a:cs typeface="Times New Roman" pitchFamily="18" charset="0"/>
              </a:rPr>
              <a:t>Siyah noktalar ya da sivilceleri sıkarsak kanalda zedelenme olur ve</a:t>
            </a:r>
            <a:r>
              <a:rPr lang="tr-TR" altLang="tr-TR" sz="3800" dirty="0" smtClean="0">
                <a:solidFill>
                  <a:srgbClr val="00CC00"/>
                </a:solidFill>
                <a:latin typeface="Comic Sans MS" pitchFamily="66" charset="0"/>
              </a:rPr>
              <a:t> </a:t>
            </a:r>
            <a:r>
              <a:rPr lang="tr-TR" altLang="tr-TR" sz="3800" dirty="0" smtClean="0">
                <a:solidFill>
                  <a:srgbClr val="00CC00"/>
                </a:solidFill>
                <a:latin typeface="Comic Sans MS" pitchFamily="66" charset="0"/>
                <a:cs typeface="Times New Roman" pitchFamily="18" charset="0"/>
              </a:rPr>
              <a:t>bakterilerin aşırı üremesine uygun bir ortam oluşur. Bu da bedenin</a:t>
            </a:r>
            <a:r>
              <a:rPr lang="tr-TR" altLang="tr-TR" sz="3800" dirty="0" smtClean="0">
                <a:solidFill>
                  <a:srgbClr val="00CC00"/>
                </a:solidFill>
                <a:latin typeface="Comic Sans MS" pitchFamily="66" charset="0"/>
              </a:rPr>
              <a:t> </a:t>
            </a:r>
            <a:r>
              <a:rPr lang="tr-TR" altLang="tr-TR" sz="3800" dirty="0" smtClean="0">
                <a:solidFill>
                  <a:srgbClr val="00CC00"/>
                </a:solidFill>
                <a:latin typeface="Comic Sans MS" pitchFamily="66" charset="0"/>
                <a:cs typeface="Times New Roman" pitchFamily="18" charset="0"/>
              </a:rPr>
              <a:t>koruyucu sistemini bozar. Sivilcenin sıkılması sonrasında deride iz</a:t>
            </a:r>
            <a:r>
              <a:rPr lang="tr-TR" altLang="tr-TR" sz="3800" dirty="0" smtClean="0">
                <a:solidFill>
                  <a:srgbClr val="00CC00"/>
                </a:solidFill>
                <a:latin typeface="Comic Sans MS" pitchFamily="66" charset="0"/>
              </a:rPr>
              <a:t> </a:t>
            </a:r>
            <a:r>
              <a:rPr lang="tr-TR" altLang="tr-TR" sz="3800" dirty="0" smtClean="0">
                <a:solidFill>
                  <a:srgbClr val="00CC00"/>
                </a:solidFill>
                <a:latin typeface="Comic Sans MS" pitchFamily="66" charset="0"/>
                <a:cs typeface="Times New Roman" pitchFamily="18" charset="0"/>
              </a:rPr>
              <a:t>kalması olasılığı da artar.</a:t>
            </a:r>
            <a:r>
              <a:rPr lang="tr-TR" altLang="tr-TR" sz="3800" dirty="0" smtClean="0">
                <a:solidFill>
                  <a:srgbClr val="00CC00"/>
                </a:solidFill>
                <a:latin typeface="Comic Sans MS" pitchFamily="66" charset="0"/>
              </a:rPr>
              <a:t> </a:t>
            </a:r>
          </a:p>
          <a:p>
            <a:pPr algn="l"/>
            <a:endParaRPr lang="tr-TR" altLang="tr-TR" dirty="0" smtClean="0">
              <a:solidFill>
                <a:srgbClr val="008000"/>
              </a:solidFill>
            </a:endParaRPr>
          </a:p>
          <a:p>
            <a:pPr algn="l"/>
            <a:endParaRPr lang="tr-TR" altLang="tr-TR" dirty="0" smtClean="0">
              <a:solidFill>
                <a:srgbClr val="CC0066"/>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p:tgtEl>
                                          <p:spTgt spid="5120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120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p:tgtEl>
                                          <p:spTgt spid="5120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120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p:tgtEl>
                                          <p:spTgt spid="5120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12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p:tgtEl>
                                          <p:spTgt spid="5120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120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p:tgtEl>
                                          <p:spTgt spid="5120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120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 calcmode="lin" valueType="num">
                                      <p:cBhvr additive="base">
                                        <p:cTn id="37" dur="500"/>
                                        <p:tgtEl>
                                          <p:spTgt spid="5120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120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1203">
                                            <p:txEl>
                                              <p:pRg st="6" end="6"/>
                                            </p:txEl>
                                          </p:spTgt>
                                        </p:tgtEl>
                                        <p:attrNameLst>
                                          <p:attrName>style.visibility</p:attrName>
                                        </p:attrNameLst>
                                      </p:cBhvr>
                                      <p:to>
                                        <p:strVal val="visible"/>
                                      </p:to>
                                    </p:set>
                                    <p:anim calcmode="lin" valueType="num">
                                      <p:cBhvr additive="base">
                                        <p:cTn id="43" dur="500"/>
                                        <p:tgtEl>
                                          <p:spTgt spid="5120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5120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51203">
                                            <p:txEl>
                                              <p:pRg st="7" end="7"/>
                                            </p:txEl>
                                          </p:spTgt>
                                        </p:tgtEl>
                                        <p:attrNameLst>
                                          <p:attrName>style.visibility</p:attrName>
                                        </p:attrNameLst>
                                      </p:cBhvr>
                                      <p:to>
                                        <p:strVal val="visible"/>
                                      </p:to>
                                    </p:set>
                                    <p:anim calcmode="lin" valueType="num">
                                      <p:cBhvr additive="base">
                                        <p:cTn id="49" dur="500"/>
                                        <p:tgtEl>
                                          <p:spTgt spid="5120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5120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51203">
                                            <p:txEl>
                                              <p:pRg st="8" end="8"/>
                                            </p:txEl>
                                          </p:spTgt>
                                        </p:tgtEl>
                                        <p:attrNameLst>
                                          <p:attrName>style.visibility</p:attrName>
                                        </p:attrNameLst>
                                      </p:cBhvr>
                                      <p:to>
                                        <p:strVal val="visible"/>
                                      </p:to>
                                    </p:set>
                                    <p:anim calcmode="lin" valueType="num">
                                      <p:cBhvr additive="base">
                                        <p:cTn id="55" dur="500"/>
                                        <p:tgtEl>
                                          <p:spTgt spid="51203">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1828800"/>
            <a:ext cx="7772400" cy="1143000"/>
          </a:xfrm>
        </p:spPr>
        <p:txBody>
          <a:bodyPr>
            <a:normAutofit fontScale="90000"/>
          </a:bodyPr>
          <a:lstStyle/>
          <a:p>
            <a:pPr eaLnBrk="1" hangingPunct="1"/>
            <a:r>
              <a:rPr lang="tr-TR" altLang="tr-TR" b="1" smtClean="0">
                <a:solidFill>
                  <a:schemeClr val="accent2"/>
                </a:solidFill>
                <a:latin typeface="Comic Sans MS" pitchFamily="66" charset="0"/>
              </a:rPr>
              <a:t>AKNE TEDAVİSİNDE NE YAPILMALIDIR?</a:t>
            </a:r>
          </a:p>
        </p:txBody>
      </p:sp>
      <p:pic>
        <p:nvPicPr>
          <p:cNvPr id="55299" name="Picture 3" descr="C:\Documents and Settings\serapozengi\Application Data\Microsoft\Media Catalog\surf1.gif"/>
          <p:cNvPicPr>
            <a:picLocks noChangeAspect="1" noChangeArrowheads="1" noCrop="1"/>
          </p:cNvPicPr>
          <p:nvPr/>
        </p:nvPicPr>
        <p:blipFill>
          <a:blip r:embed="rId2" cstate="print"/>
          <a:srcRect/>
          <a:stretch>
            <a:fillRect/>
          </a:stretch>
        </p:blipFill>
        <p:spPr bwMode="auto">
          <a:xfrm>
            <a:off x="1143000" y="3200400"/>
            <a:ext cx="67056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fill="hold"/>
                                        <p:tgtEl>
                                          <p:spTgt spid="55299"/>
                                        </p:tgtEl>
                                        <p:attrNameLst>
                                          <p:attrName>ppt_x</p:attrName>
                                        </p:attrNameLst>
                                      </p:cBhvr>
                                      <p:tavLst>
                                        <p:tav tm="0">
                                          <p:val>
                                            <p:strVal val="0-#ppt_w/2"/>
                                          </p:val>
                                        </p:tav>
                                        <p:tav tm="100000">
                                          <p:val>
                                            <p:strVal val="#ppt_x"/>
                                          </p:val>
                                        </p:tav>
                                      </p:tavLst>
                                    </p:anim>
                                    <p:anim calcmode="lin" valueType="num">
                                      <p:cBhvr additive="base">
                                        <p:cTn id="8" dur="500" fill="hold"/>
                                        <p:tgtEl>
                                          <p:spTgt spid="5529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5298"/>
                                        </p:tgtEl>
                                        <p:attrNameLst>
                                          <p:attrName>style.visibility</p:attrName>
                                        </p:attrNameLst>
                                      </p:cBhvr>
                                      <p:to>
                                        <p:strVal val="visible"/>
                                      </p:to>
                                    </p:set>
                                    <p:anim calcmode="lin" valueType="num">
                                      <p:cBhvr additive="base">
                                        <p:cTn id="13" dur="500" fill="hold"/>
                                        <p:tgtEl>
                                          <p:spTgt spid="55298"/>
                                        </p:tgtEl>
                                        <p:attrNameLst>
                                          <p:attrName>ppt_x</p:attrName>
                                        </p:attrNameLst>
                                      </p:cBhvr>
                                      <p:tavLst>
                                        <p:tav tm="0">
                                          <p:val>
                                            <p:strVal val="#ppt_x"/>
                                          </p:val>
                                        </p:tav>
                                        <p:tav tm="100000">
                                          <p:val>
                                            <p:strVal val="#ppt_x"/>
                                          </p:val>
                                        </p:tav>
                                      </p:tavLst>
                                    </p:anim>
                                    <p:anim calcmode="lin" valueType="num">
                                      <p:cBhvr additive="base">
                                        <p:cTn id="14" dur="500" fill="hold"/>
                                        <p:tgtEl>
                                          <p:spTgt spid="552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251520" y="260648"/>
            <a:ext cx="8568952" cy="6336704"/>
          </a:xfrm>
        </p:spPr>
        <p:txBody>
          <a:bodyPr>
            <a:normAutofit fontScale="62500" lnSpcReduction="20000"/>
          </a:bodyPr>
          <a:lstStyle/>
          <a:p>
            <a:pPr eaLnBrk="1" hangingPunct="1">
              <a:lnSpc>
                <a:spcPct val="90000"/>
              </a:lnSpc>
            </a:pPr>
            <a:r>
              <a:rPr lang="tr-TR" altLang="tr-TR" sz="2800" dirty="0" smtClean="0">
                <a:solidFill>
                  <a:srgbClr val="0033CC"/>
                </a:solidFill>
                <a:latin typeface="Comic Sans MS" pitchFamily="66" charset="0"/>
                <a:cs typeface="Times New Roman" pitchFamily="18" charset="0"/>
              </a:rPr>
              <a:t>Aknenin ortaya çıkmasını engelleyen ilk ve en etkili önlem; iyi bir deri</a:t>
            </a:r>
            <a:r>
              <a:rPr lang="tr-TR" altLang="tr-TR" sz="2800" dirty="0" smtClean="0">
                <a:solidFill>
                  <a:srgbClr val="0033CC"/>
                </a:solidFill>
                <a:latin typeface="Comic Sans MS" pitchFamily="66" charset="0"/>
              </a:rPr>
              <a:t> </a:t>
            </a:r>
            <a:r>
              <a:rPr lang="tr-TR" altLang="tr-TR" sz="2800" dirty="0" smtClean="0">
                <a:solidFill>
                  <a:srgbClr val="0033CC"/>
                </a:solidFill>
                <a:latin typeface="Comic Sans MS" pitchFamily="66" charset="0"/>
                <a:cs typeface="Times New Roman" pitchFamily="18" charset="0"/>
              </a:rPr>
              <a:t>temizliğidir. </a:t>
            </a:r>
            <a:endParaRPr lang="tr-TR" altLang="tr-TR" sz="2800" dirty="0" smtClean="0">
              <a:solidFill>
                <a:srgbClr val="0033CC"/>
              </a:solidFill>
              <a:latin typeface="Comic Sans MS" pitchFamily="66" charset="0"/>
            </a:endParaRPr>
          </a:p>
          <a:p>
            <a:pPr eaLnBrk="1" hangingPunct="1">
              <a:lnSpc>
                <a:spcPct val="90000"/>
              </a:lnSpc>
            </a:pPr>
            <a:r>
              <a:rPr lang="tr-TR" altLang="tr-TR" sz="2800" dirty="0" smtClean="0">
                <a:solidFill>
                  <a:srgbClr val="0033CC"/>
                </a:solidFill>
                <a:latin typeface="Comic Sans MS" pitchFamily="66" charset="0"/>
                <a:cs typeface="Times New Roman" pitchFamily="18" charset="0"/>
              </a:rPr>
              <a:t>Temizlik önlemleri dışındaki akne tedavi yöntemleri için ise hekime</a:t>
            </a:r>
            <a:r>
              <a:rPr lang="tr-TR" altLang="tr-TR" sz="2800" dirty="0" smtClean="0">
                <a:solidFill>
                  <a:srgbClr val="0033CC"/>
                </a:solidFill>
                <a:latin typeface="Comic Sans MS" pitchFamily="66" charset="0"/>
              </a:rPr>
              <a:t> </a:t>
            </a:r>
            <a:r>
              <a:rPr lang="tr-TR" altLang="tr-TR" sz="2800" dirty="0" smtClean="0">
                <a:solidFill>
                  <a:srgbClr val="0033CC"/>
                </a:solidFill>
                <a:latin typeface="Comic Sans MS" pitchFamily="66" charset="0"/>
                <a:cs typeface="Times New Roman" pitchFamily="18" charset="0"/>
              </a:rPr>
              <a:t>başvurulmalıdır.</a:t>
            </a:r>
            <a:endParaRPr lang="tr-TR" altLang="tr-TR" sz="2800" dirty="0" smtClean="0">
              <a:solidFill>
                <a:srgbClr val="0033CC"/>
              </a:solidFill>
              <a:latin typeface="Comic Sans MS" pitchFamily="66" charset="0"/>
            </a:endParaRPr>
          </a:p>
          <a:p>
            <a:pPr eaLnBrk="1" hangingPunct="1">
              <a:lnSpc>
                <a:spcPct val="90000"/>
              </a:lnSpc>
            </a:pPr>
            <a:r>
              <a:rPr lang="tr-TR" altLang="tr-TR" sz="2800" dirty="0" smtClean="0">
                <a:solidFill>
                  <a:srgbClr val="0033CC"/>
                </a:solidFill>
                <a:latin typeface="Comic Sans MS" pitchFamily="66" charset="0"/>
                <a:cs typeface="Times New Roman" pitchFamily="18" charset="0"/>
              </a:rPr>
              <a:t>Besinlerin akne oluşumuna etkili olmadığı düşünülmektedir; ancak</a:t>
            </a:r>
            <a:r>
              <a:rPr lang="tr-TR" altLang="tr-TR" sz="2800" dirty="0" smtClean="0">
                <a:solidFill>
                  <a:srgbClr val="0033CC"/>
                </a:solidFill>
                <a:latin typeface="Comic Sans MS" pitchFamily="66" charset="0"/>
              </a:rPr>
              <a:t> </a:t>
            </a:r>
            <a:r>
              <a:rPr lang="tr-TR" altLang="tr-TR" sz="2800" dirty="0" smtClean="0">
                <a:solidFill>
                  <a:srgbClr val="0033CC"/>
                </a:solidFill>
                <a:latin typeface="Comic Sans MS" pitchFamily="66" charset="0"/>
                <a:cs typeface="Times New Roman" pitchFamily="18" charset="0"/>
              </a:rPr>
              <a:t>belirli besinlerin akneleri arttırdığı fark edildiyse bu yiyecekler</a:t>
            </a:r>
            <a:r>
              <a:rPr lang="tr-TR" altLang="tr-TR" sz="2800" dirty="0" smtClean="0">
                <a:solidFill>
                  <a:srgbClr val="0033CC"/>
                </a:solidFill>
                <a:latin typeface="Comic Sans MS" pitchFamily="66" charset="0"/>
              </a:rPr>
              <a:t> </a:t>
            </a:r>
            <a:r>
              <a:rPr lang="tr-TR" altLang="tr-TR" sz="2800" dirty="0" smtClean="0">
                <a:solidFill>
                  <a:srgbClr val="0033CC"/>
                </a:solidFill>
                <a:latin typeface="Comic Sans MS" pitchFamily="66" charset="0"/>
                <a:cs typeface="Times New Roman" pitchFamily="18" charset="0"/>
              </a:rPr>
              <a:t>yenmemelidir.</a:t>
            </a:r>
            <a:endParaRPr lang="tr-TR" altLang="tr-TR" sz="2800" dirty="0" smtClean="0">
              <a:solidFill>
                <a:srgbClr val="0033CC"/>
              </a:solidFill>
              <a:latin typeface="Comic Sans MS" pitchFamily="66" charset="0"/>
            </a:endParaRPr>
          </a:p>
          <a:p>
            <a:pPr eaLnBrk="1" hangingPunct="1">
              <a:lnSpc>
                <a:spcPct val="90000"/>
              </a:lnSpc>
            </a:pPr>
            <a:r>
              <a:rPr lang="tr-TR" altLang="tr-TR" sz="2800" dirty="0" smtClean="0">
                <a:solidFill>
                  <a:srgbClr val="0033CC"/>
                </a:solidFill>
                <a:latin typeface="Comic Sans MS" pitchFamily="66" charset="0"/>
                <a:cs typeface="Times New Roman" pitchFamily="18" charset="0"/>
              </a:rPr>
              <a:t> Sivilcelere limon, pudra, kolonya ve benzeri maddeleri sürmek tedavi</a:t>
            </a:r>
            <a:r>
              <a:rPr lang="tr-TR" altLang="tr-TR" sz="2800" dirty="0" smtClean="0">
                <a:solidFill>
                  <a:srgbClr val="0033CC"/>
                </a:solidFill>
                <a:latin typeface="Comic Sans MS" pitchFamily="66" charset="0"/>
              </a:rPr>
              <a:t> </a:t>
            </a:r>
            <a:r>
              <a:rPr lang="tr-TR" altLang="tr-TR" sz="2800" dirty="0" smtClean="0">
                <a:solidFill>
                  <a:srgbClr val="0033CC"/>
                </a:solidFill>
                <a:latin typeface="Comic Sans MS" pitchFamily="66" charset="0"/>
                <a:cs typeface="Times New Roman" pitchFamily="18" charset="0"/>
              </a:rPr>
              <a:t>edici değildir. Deride tahrişe de yol açabilir. </a:t>
            </a:r>
          </a:p>
          <a:p>
            <a:r>
              <a:rPr lang="tr-TR" altLang="tr-TR" sz="2800" b="1" dirty="0" smtClean="0">
                <a:solidFill>
                  <a:srgbClr val="0099FF"/>
                </a:solidFill>
                <a:latin typeface="Comic Sans MS" pitchFamily="66" charset="0"/>
                <a:cs typeface="Times New Roman" pitchFamily="18" charset="0"/>
              </a:rPr>
              <a:t>Saçlarda kepeklenme nedir, nasıl önlenir?</a:t>
            </a:r>
            <a:endParaRPr lang="tr-TR" altLang="tr-TR" sz="2800" dirty="0" smtClean="0">
              <a:solidFill>
                <a:srgbClr val="0099FF"/>
              </a:solidFill>
              <a:latin typeface="Comic Sans MS" pitchFamily="66" charset="0"/>
              <a:cs typeface="Times New Roman" pitchFamily="18" charset="0"/>
            </a:endParaRPr>
          </a:p>
          <a:p>
            <a:r>
              <a:rPr lang="tr-TR" altLang="tr-TR" sz="2800" dirty="0" smtClean="0">
                <a:solidFill>
                  <a:srgbClr val="0099FF"/>
                </a:solidFill>
                <a:latin typeface="Comic Sans MS" pitchFamily="66" charset="0"/>
                <a:cs typeface="Times New Roman" pitchFamily="18" charset="0"/>
              </a:rPr>
              <a:t>Ergenliğin başlamasıyla deride yağ salgısı artar ve saçlarda da</a:t>
            </a:r>
            <a:r>
              <a:rPr lang="tr-TR" altLang="tr-TR" sz="2800" dirty="0" smtClean="0">
                <a:solidFill>
                  <a:srgbClr val="0099FF"/>
                </a:solidFill>
                <a:latin typeface="Comic Sans MS" pitchFamily="66" charset="0"/>
              </a:rPr>
              <a:t> </a:t>
            </a:r>
            <a:r>
              <a:rPr lang="tr-TR" altLang="tr-TR" sz="2800" dirty="0" smtClean="0">
                <a:solidFill>
                  <a:srgbClr val="0099FF"/>
                </a:solidFill>
                <a:latin typeface="Comic Sans MS" pitchFamily="66" charset="0"/>
                <a:cs typeface="Times New Roman" pitchFamily="18" charset="0"/>
              </a:rPr>
              <a:t>yağlanma ve kepeklenme görülebilir. En uygun saç yıkama sıklığı, bu</a:t>
            </a:r>
            <a:r>
              <a:rPr lang="tr-TR" altLang="tr-TR" sz="2800" dirty="0" smtClean="0">
                <a:solidFill>
                  <a:srgbClr val="0099FF"/>
                </a:solidFill>
                <a:latin typeface="Comic Sans MS" pitchFamily="66" charset="0"/>
              </a:rPr>
              <a:t> </a:t>
            </a:r>
            <a:r>
              <a:rPr lang="tr-TR" altLang="tr-TR" sz="2800" dirty="0" smtClean="0">
                <a:solidFill>
                  <a:srgbClr val="0099FF"/>
                </a:solidFill>
                <a:latin typeface="Comic Sans MS" pitchFamily="66" charset="0"/>
                <a:cs typeface="Times New Roman" pitchFamily="18" charset="0"/>
              </a:rPr>
              <a:t>dönemden itibaren, haftada 2-3 kezdir. Saç tipine uygun</a:t>
            </a:r>
            <a:r>
              <a:rPr lang="tr-TR" altLang="tr-TR" sz="2800" dirty="0" smtClean="0">
                <a:solidFill>
                  <a:srgbClr val="0099FF"/>
                </a:solidFill>
                <a:latin typeface="Comic Sans MS" pitchFamily="66" charset="0"/>
              </a:rPr>
              <a:t> </a:t>
            </a:r>
            <a:r>
              <a:rPr lang="tr-TR" altLang="tr-TR" sz="2800" dirty="0" smtClean="0">
                <a:solidFill>
                  <a:srgbClr val="0099FF"/>
                </a:solidFill>
                <a:latin typeface="Comic Sans MS" pitchFamily="66" charset="0"/>
                <a:cs typeface="Times New Roman" pitchFamily="18" charset="0"/>
              </a:rPr>
              <a:t>şampuanların yeterli olmadığı durumlard</a:t>
            </a:r>
            <a:r>
              <a:rPr lang="tr-TR" altLang="tr-TR" sz="2800" dirty="0" smtClean="0">
                <a:solidFill>
                  <a:srgbClr val="0099FF"/>
                </a:solidFill>
                <a:latin typeface="Comic Sans MS" pitchFamily="66" charset="0"/>
              </a:rPr>
              <a:t>a kepeklenme için ilaç şampuanlar kullanılmalıdır.</a:t>
            </a:r>
            <a:endParaRPr lang="tr-TR" altLang="tr-TR" sz="3600" dirty="0" smtClean="0">
              <a:solidFill>
                <a:srgbClr val="0099FF"/>
              </a:solidFill>
              <a:latin typeface="Comic Sans MS" pitchFamily="66" charset="0"/>
            </a:endParaRPr>
          </a:p>
          <a:p>
            <a:r>
              <a:rPr lang="tr-TR" altLang="tr-TR" sz="2800" b="1" dirty="0" smtClean="0">
                <a:solidFill>
                  <a:srgbClr val="9933FF"/>
                </a:solidFill>
                <a:latin typeface="Comic Sans MS" pitchFamily="66" charset="0"/>
                <a:cs typeface="Times New Roman" pitchFamily="18" charset="0"/>
              </a:rPr>
              <a:t>Koltuk Altı ve Kasık Bölgesi Temizliği</a:t>
            </a:r>
            <a:endParaRPr lang="tr-TR" altLang="tr-TR" sz="2800" dirty="0" smtClean="0">
              <a:solidFill>
                <a:srgbClr val="9933FF"/>
              </a:solidFill>
              <a:latin typeface="Comic Sans MS" pitchFamily="66" charset="0"/>
              <a:cs typeface="Times New Roman" pitchFamily="18" charset="0"/>
            </a:endParaRPr>
          </a:p>
          <a:p>
            <a:r>
              <a:rPr lang="tr-TR" altLang="tr-TR" sz="2800" dirty="0" smtClean="0">
                <a:solidFill>
                  <a:srgbClr val="9933FF"/>
                </a:solidFill>
                <a:latin typeface="Comic Sans MS" pitchFamily="66" charset="0"/>
                <a:cs typeface="Times New Roman" pitchFamily="18" charset="0"/>
              </a:rPr>
              <a:t>Ergenlikle birlikte hormonların etkisi ile, koltuk altı ve kasık</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bölgesinde tüylenme başlar. Tüyler, bu bölgedeki ter ve yağ</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bezlerinin, üreme organlarının salgıladığı kokuların çevreye</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yayılmasına, temizlendiğinde de enfeksiyonlara neden</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olabilir. Bu</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nedenle uzadıklarında uygun yöntemler kullanılarak giderilmelidir.</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Bunları kullanırken dikkatli olunmalı ve kullanımı önceden çok iyi</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öğrenilmelidir.</a:t>
            </a:r>
          </a:p>
          <a:p>
            <a:r>
              <a:rPr lang="tr-TR" altLang="tr-TR" sz="2800" dirty="0" smtClean="0">
                <a:solidFill>
                  <a:srgbClr val="9933FF"/>
                </a:solidFill>
                <a:latin typeface="Comic Sans MS" pitchFamily="66" charset="0"/>
                <a:cs typeface="Times New Roman" pitchFamily="18" charset="0"/>
              </a:rPr>
              <a:t>Kasık bölgesinin derisi sık sık temizlenerek kurulanmalıdır. Deri</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asitliğine uygun temizlik maddeleri ile köpürtülerek yıkanan bölge,</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durulanıp iyice kurulanmalı. Hoş olmayan koku ve salgıların</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giderilmesinin yanında, bu uygulama enfeksiyon gelişme tehlikesini</a:t>
            </a:r>
            <a:r>
              <a:rPr lang="tr-TR" altLang="tr-TR" sz="2800" dirty="0" smtClean="0">
                <a:solidFill>
                  <a:srgbClr val="9933FF"/>
                </a:solidFill>
                <a:latin typeface="Comic Sans MS" pitchFamily="66" charset="0"/>
              </a:rPr>
              <a:t> </a:t>
            </a:r>
            <a:r>
              <a:rPr lang="tr-TR" altLang="tr-TR" sz="2800" dirty="0" smtClean="0">
                <a:solidFill>
                  <a:srgbClr val="9933FF"/>
                </a:solidFill>
                <a:latin typeface="Comic Sans MS" pitchFamily="66" charset="0"/>
                <a:cs typeface="Times New Roman" pitchFamily="18" charset="0"/>
              </a:rPr>
              <a:t>azaltacaktır. </a:t>
            </a:r>
          </a:p>
          <a:p>
            <a:pPr eaLnBrk="1" hangingPunct="1">
              <a:lnSpc>
                <a:spcPct val="90000"/>
              </a:lnSpc>
            </a:pPr>
            <a:endParaRPr lang="tr-TR" altLang="tr-TR" sz="2800" dirty="0" smtClean="0">
              <a:solidFill>
                <a:srgbClr val="0033CC"/>
              </a:solidFill>
            </a:endParaRPr>
          </a:p>
          <a:p>
            <a:pPr eaLnBrk="1" hangingPunct="1">
              <a:lnSpc>
                <a:spcPct val="90000"/>
              </a:lnSpc>
            </a:pPr>
            <a:endParaRPr lang="tr-TR" altLang="tr-TR" sz="2800" dirty="0" smtClean="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6323">
                                            <p:txEl>
                                              <p:pRg st="6" end="6"/>
                                            </p:txEl>
                                          </p:spTgt>
                                        </p:tgtEl>
                                        <p:attrNameLst>
                                          <p:attrName>style.visibility</p:attrName>
                                        </p:attrNameLst>
                                      </p:cBhvr>
                                      <p:to>
                                        <p:strVal val="visible"/>
                                      </p:to>
                                    </p:set>
                                    <p:anim calcmode="lin" valueType="num">
                                      <p:cBhvr additive="base">
                                        <p:cTn id="43" dur="500" fill="hold"/>
                                        <p:tgtEl>
                                          <p:spTgt spid="563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63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6323">
                                            <p:txEl>
                                              <p:pRg st="7" end="7"/>
                                            </p:txEl>
                                          </p:spTgt>
                                        </p:tgtEl>
                                        <p:attrNameLst>
                                          <p:attrName>style.visibility</p:attrName>
                                        </p:attrNameLst>
                                      </p:cBhvr>
                                      <p:to>
                                        <p:strVal val="visible"/>
                                      </p:to>
                                    </p:set>
                                    <p:anim calcmode="lin" valueType="num">
                                      <p:cBhvr additive="base">
                                        <p:cTn id="49" dur="500" fill="hold"/>
                                        <p:tgtEl>
                                          <p:spTgt spid="563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63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6323">
                                            <p:txEl>
                                              <p:pRg st="8" end="8"/>
                                            </p:txEl>
                                          </p:spTgt>
                                        </p:tgtEl>
                                        <p:attrNameLst>
                                          <p:attrName>style.visibility</p:attrName>
                                        </p:attrNameLst>
                                      </p:cBhvr>
                                      <p:to>
                                        <p:strVal val="visible"/>
                                      </p:to>
                                    </p:set>
                                    <p:anim calcmode="lin" valueType="num">
                                      <p:cBhvr additive="base">
                                        <p:cTn id="55" dur="500" fill="hold"/>
                                        <p:tgtEl>
                                          <p:spTgt spid="5632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632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l="-6000" r="-6000"/>
          </a:stretch>
        </a:blipFill>
        <a:effectLst/>
      </p:bgPr>
    </p:bg>
    <p:spTree>
      <p:nvGrpSpPr>
        <p:cNvPr id="1" name=""/>
        <p:cNvGrpSpPr/>
        <p:nvPr/>
      </p:nvGrpSpPr>
      <p:grpSpPr>
        <a:xfrm>
          <a:off x="0" y="0"/>
          <a:ext cx="0" cy="0"/>
          <a:chOff x="0" y="0"/>
          <a:chExt cx="0" cy="0"/>
        </a:xfrm>
      </p:grpSpPr>
      <p:sp>
        <p:nvSpPr>
          <p:cNvPr id="4" name="Dikdörtgen 3"/>
          <p:cNvSpPr/>
          <p:nvPr/>
        </p:nvSpPr>
        <p:spPr>
          <a:xfrm>
            <a:off x="1772002" y="4509120"/>
            <a:ext cx="5797741" cy="175432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ANNE – BABALARA </a:t>
            </a:r>
          </a:p>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ÖNERİLER</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4930195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 12"/>
          <p:cNvGrpSpPr/>
          <p:nvPr/>
        </p:nvGrpSpPr>
        <p:grpSpPr>
          <a:xfrm>
            <a:off x="179512" y="1195011"/>
            <a:ext cx="2671594" cy="4468615"/>
            <a:chOff x="179512" y="1195011"/>
            <a:chExt cx="2671594" cy="4468615"/>
          </a:xfrm>
        </p:grpSpPr>
        <p:sp>
          <p:nvSpPr>
            <p:cNvPr id="5" name="Dikdörtgen 4"/>
            <p:cNvSpPr/>
            <p:nvPr/>
          </p:nvSpPr>
          <p:spPr>
            <a:xfrm>
              <a:off x="179512" y="1195011"/>
              <a:ext cx="2664296" cy="245001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b="1" dirty="0" smtClean="0"/>
                <a:t>Her şeyden önce ergenlik çağının çalkantılı bir dönem olduğunu bilin ve dönemin özellikleri ile ilgili bilgi edinmeye çalışın.</a:t>
              </a:r>
              <a:endParaRPr lang="tr-TR" b="1" dirty="0"/>
            </a:p>
          </p:txBody>
        </p:sp>
        <p:pic>
          <p:nvPicPr>
            <p:cNvPr id="7" name="Resim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3645023"/>
              <a:ext cx="2671594" cy="2018603"/>
            </a:xfrm>
            <a:prstGeom prst="rect">
              <a:avLst/>
            </a:prstGeom>
          </p:spPr>
        </p:pic>
      </p:grpSp>
      <p:grpSp>
        <p:nvGrpSpPr>
          <p:cNvPr id="10" name="Grup 9"/>
          <p:cNvGrpSpPr/>
          <p:nvPr/>
        </p:nvGrpSpPr>
        <p:grpSpPr>
          <a:xfrm>
            <a:off x="3275856" y="1195009"/>
            <a:ext cx="2592289" cy="4468618"/>
            <a:chOff x="3275856" y="1195009"/>
            <a:chExt cx="2592289" cy="4468618"/>
          </a:xfrm>
        </p:grpSpPr>
        <p:sp>
          <p:nvSpPr>
            <p:cNvPr id="6" name="Dikdörtgen 5"/>
            <p:cNvSpPr/>
            <p:nvPr/>
          </p:nvSpPr>
          <p:spPr>
            <a:xfrm>
              <a:off x="3275856" y="1195009"/>
              <a:ext cx="2592288" cy="245001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b="1" dirty="0" smtClean="0"/>
                <a:t>Ergenin göstermiş olduğu tutarsız davranışlar karşısında soğukkanlılığınızı kaybetmeyin. Böyle durumlarda onunla karşılıklı oturup konuşarak sorunları çözmeye çalışın. </a:t>
              </a:r>
              <a:endParaRPr lang="tr-TR" b="1" dirty="0"/>
            </a:p>
          </p:txBody>
        </p:sp>
        <p:pic>
          <p:nvPicPr>
            <p:cNvPr id="9" name="Resim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75857" y="3645024"/>
              <a:ext cx="2592288" cy="2018603"/>
            </a:xfrm>
            <a:prstGeom prst="rect">
              <a:avLst/>
            </a:prstGeom>
            <a:ln>
              <a:solidFill>
                <a:schemeClr val="accent3">
                  <a:lumMod val="60000"/>
                  <a:lumOff val="40000"/>
                </a:schemeClr>
              </a:solidFill>
            </a:ln>
          </p:spPr>
        </p:pic>
      </p:grpSp>
      <p:grpSp>
        <p:nvGrpSpPr>
          <p:cNvPr id="14" name="Grup 13"/>
          <p:cNvGrpSpPr/>
          <p:nvPr/>
        </p:nvGrpSpPr>
        <p:grpSpPr>
          <a:xfrm>
            <a:off x="6300192" y="1195013"/>
            <a:ext cx="2592288" cy="4468614"/>
            <a:chOff x="6300192" y="1195013"/>
            <a:chExt cx="2592288" cy="4468614"/>
          </a:xfrm>
        </p:grpSpPr>
        <p:sp>
          <p:nvSpPr>
            <p:cNvPr id="11" name="Dikdörtgen 10"/>
            <p:cNvSpPr/>
            <p:nvPr/>
          </p:nvSpPr>
          <p:spPr>
            <a:xfrm>
              <a:off x="6300192" y="1195013"/>
              <a:ext cx="2592288" cy="245001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b="1" dirty="0" smtClean="0"/>
                <a:t>Ergene yapacağınız eleştiriler onur kırıcı, kişiliğini zedeleyici değil, yapıcı yönde olmalıdır.</a:t>
              </a:r>
              <a:endParaRPr lang="tr-TR" b="1" dirty="0"/>
            </a:p>
          </p:txBody>
        </p:sp>
        <p:pic>
          <p:nvPicPr>
            <p:cNvPr id="12" name="Resim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00192" y="3645022"/>
              <a:ext cx="2592288" cy="2018605"/>
            </a:xfrm>
            <a:prstGeom prst="rect">
              <a:avLst/>
            </a:prstGeom>
          </p:spPr>
        </p:pic>
      </p:grpSp>
      <p:sp>
        <p:nvSpPr>
          <p:cNvPr id="15" name="Metin kutusu 14"/>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Tree>
    <p:extLst>
      <p:ext uri="{BB962C8B-B14F-4D97-AF65-F5344CB8AC3E}">
        <p14:creationId xmlns="" xmlns:p14="http://schemas.microsoft.com/office/powerpoint/2010/main" val="31631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39620" y="836712"/>
            <a:ext cx="3031232" cy="5400600"/>
            <a:chOff x="251521" y="1196752"/>
            <a:chExt cx="3168352" cy="5400600"/>
          </a:xfrm>
        </p:grpSpPr>
        <p:sp>
          <p:nvSpPr>
            <p:cNvPr id="4" name="Akış Çizelgesi: Birleştir 3"/>
            <p:cNvSpPr/>
            <p:nvPr/>
          </p:nvSpPr>
          <p:spPr>
            <a:xfrm>
              <a:off x="251521" y="3356992"/>
              <a:ext cx="3168352" cy="3240360"/>
            </a:xfrm>
            <a:prstGeom prst="flowChartMerg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tr-TR" sz="1600" b="1" dirty="0" smtClean="0"/>
            </a:p>
            <a:p>
              <a:pPr algn="ctr"/>
              <a:endParaRPr lang="tr-TR" sz="1600" b="1" dirty="0"/>
            </a:p>
            <a:p>
              <a:pPr algn="ctr"/>
              <a:r>
                <a:rPr lang="tr-TR" sz="1600" b="1" dirty="0" smtClean="0"/>
                <a:t>Ergenle saç biçimi, kılık-kıyafeti gibi konularda çok fazla tartışmaya girmeyin. </a:t>
              </a:r>
              <a:endParaRPr lang="tr-TR" sz="1600" b="1" dirty="0"/>
            </a:p>
          </p:txBody>
        </p:sp>
        <p:pic>
          <p:nvPicPr>
            <p:cNvPr id="5" name="Resi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1" y="1196752"/>
              <a:ext cx="3168351" cy="2160240"/>
            </a:xfrm>
            <a:prstGeom prst="rect">
              <a:avLst/>
            </a:prstGeom>
          </p:spPr>
        </p:pic>
      </p:grpSp>
      <p:grpSp>
        <p:nvGrpSpPr>
          <p:cNvPr id="9" name="Grup 8"/>
          <p:cNvGrpSpPr/>
          <p:nvPr/>
        </p:nvGrpSpPr>
        <p:grpSpPr>
          <a:xfrm>
            <a:off x="3219734" y="840160"/>
            <a:ext cx="2861052" cy="5400600"/>
            <a:chOff x="3635896" y="1196752"/>
            <a:chExt cx="2952328" cy="5400600"/>
          </a:xfrm>
        </p:grpSpPr>
        <p:sp>
          <p:nvSpPr>
            <p:cNvPr id="6" name="Akış Çizelgesi: Birleştir 5"/>
            <p:cNvSpPr/>
            <p:nvPr/>
          </p:nvSpPr>
          <p:spPr>
            <a:xfrm>
              <a:off x="3635896" y="3356992"/>
              <a:ext cx="2952328" cy="3240360"/>
            </a:xfrm>
            <a:prstGeom prst="flowChartMerg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sz="1600" b="1" dirty="0" smtClean="0"/>
            </a:p>
            <a:p>
              <a:pPr algn="ctr"/>
              <a:endParaRPr lang="tr-TR" sz="1600" b="1" dirty="0"/>
            </a:p>
            <a:p>
              <a:pPr algn="ctr"/>
              <a:r>
                <a:rPr lang="tr-TR" sz="1600" b="1" dirty="0" smtClean="0"/>
                <a:t>Çocuğunuz özellikle ön ergenlik döneminde bazı sakarlıklar yapabilir.</a:t>
              </a:r>
              <a:endParaRPr lang="tr-TR" sz="1600" b="1" dirty="0"/>
            </a:p>
          </p:txBody>
        </p:sp>
        <p:pic>
          <p:nvPicPr>
            <p:cNvPr id="7" name="Resi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5896" y="1196752"/>
              <a:ext cx="2952327" cy="2177684"/>
            </a:xfrm>
            <a:prstGeom prst="rect">
              <a:avLst/>
            </a:prstGeom>
            <a:ln>
              <a:solidFill>
                <a:srgbClr val="C00000"/>
              </a:solidFill>
            </a:ln>
          </p:spPr>
        </p:pic>
      </p:grpSp>
      <p:grpSp>
        <p:nvGrpSpPr>
          <p:cNvPr id="12" name="Grup 11"/>
          <p:cNvGrpSpPr/>
          <p:nvPr/>
        </p:nvGrpSpPr>
        <p:grpSpPr>
          <a:xfrm>
            <a:off x="6300192" y="840160"/>
            <a:ext cx="2843808" cy="5443128"/>
            <a:chOff x="6228184" y="1052737"/>
            <a:chExt cx="2915816" cy="5443128"/>
          </a:xfrm>
        </p:grpSpPr>
        <p:sp>
          <p:nvSpPr>
            <p:cNvPr id="10" name="Akış Çizelgesi: Birleştir 9"/>
            <p:cNvSpPr/>
            <p:nvPr/>
          </p:nvSpPr>
          <p:spPr>
            <a:xfrm>
              <a:off x="6228184" y="3255505"/>
              <a:ext cx="2915816" cy="3240360"/>
            </a:xfrm>
            <a:prstGeom prst="flowChartMerg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dirty="0" smtClean="0"/>
            </a:p>
            <a:p>
              <a:pPr algn="ctr"/>
              <a:endParaRPr lang="tr-TR" sz="1600" b="1" dirty="0"/>
            </a:p>
            <a:p>
              <a:pPr algn="ctr"/>
              <a:r>
                <a:rPr lang="tr-TR" sz="1600" b="1" dirty="0" smtClean="0"/>
                <a:t>Çocuğunuza</a:t>
              </a:r>
            </a:p>
            <a:p>
              <a:pPr algn="ctr"/>
              <a:r>
                <a:rPr lang="tr-TR" sz="1600" b="1" dirty="0" smtClean="0"/>
                <a:t>büyüdüğünü hissettirecek tarzda sorumluluklar verin. </a:t>
              </a:r>
              <a:endParaRPr lang="tr-TR" sz="1600" b="1" dirty="0"/>
            </a:p>
          </p:txBody>
        </p:sp>
        <p:pic>
          <p:nvPicPr>
            <p:cNvPr id="11" name="Resim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28184" y="1052737"/>
              <a:ext cx="2915816" cy="2177684"/>
            </a:xfrm>
            <a:prstGeom prst="rect">
              <a:avLst/>
            </a:prstGeom>
          </p:spPr>
        </p:pic>
      </p:grpSp>
      <p:sp>
        <p:nvSpPr>
          <p:cNvPr id="14" name="Metin kutusu 13"/>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Tree>
    <p:extLst>
      <p:ext uri="{BB962C8B-B14F-4D97-AF65-F5344CB8AC3E}">
        <p14:creationId xmlns="" xmlns:p14="http://schemas.microsoft.com/office/powerpoint/2010/main" val="23151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2"/>
          <p:cNvSpPr/>
          <p:nvPr/>
        </p:nvSpPr>
        <p:spPr>
          <a:xfrm>
            <a:off x="686542" y="757635"/>
            <a:ext cx="7742686" cy="5920432"/>
          </a:xfrm>
          <a:prstGeom prst="rightArrow">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4" name="Serbest Form 3"/>
          <p:cNvSpPr/>
          <p:nvPr/>
        </p:nvSpPr>
        <p:spPr>
          <a:xfrm>
            <a:off x="26195" y="2533764"/>
            <a:ext cx="2192753" cy="2368172"/>
          </a:xfrm>
          <a:custGeom>
            <a:avLst/>
            <a:gdLst>
              <a:gd name="connsiteX0" fmla="*/ 0 w 2192753"/>
              <a:gd name="connsiteY0" fmla="*/ 365466 h 2368172"/>
              <a:gd name="connsiteX1" fmla="*/ 365466 w 2192753"/>
              <a:gd name="connsiteY1" fmla="*/ 0 h 2368172"/>
              <a:gd name="connsiteX2" fmla="*/ 1827287 w 2192753"/>
              <a:gd name="connsiteY2" fmla="*/ 0 h 2368172"/>
              <a:gd name="connsiteX3" fmla="*/ 2192753 w 2192753"/>
              <a:gd name="connsiteY3" fmla="*/ 365466 h 2368172"/>
              <a:gd name="connsiteX4" fmla="*/ 2192753 w 2192753"/>
              <a:gd name="connsiteY4" fmla="*/ 2002706 h 2368172"/>
              <a:gd name="connsiteX5" fmla="*/ 1827287 w 2192753"/>
              <a:gd name="connsiteY5" fmla="*/ 2368172 h 2368172"/>
              <a:gd name="connsiteX6" fmla="*/ 365466 w 2192753"/>
              <a:gd name="connsiteY6" fmla="*/ 2368172 h 2368172"/>
              <a:gd name="connsiteX7" fmla="*/ 0 w 2192753"/>
              <a:gd name="connsiteY7" fmla="*/ 2002706 h 2368172"/>
              <a:gd name="connsiteX8" fmla="*/ 0 w 2192753"/>
              <a:gd name="connsiteY8" fmla="*/ 365466 h 23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2753" h="2368172">
                <a:moveTo>
                  <a:pt x="0" y="365466"/>
                </a:moveTo>
                <a:cubicBezTo>
                  <a:pt x="0" y="163625"/>
                  <a:pt x="163625" y="0"/>
                  <a:pt x="365466" y="0"/>
                </a:cubicBezTo>
                <a:lnTo>
                  <a:pt x="1827287" y="0"/>
                </a:lnTo>
                <a:cubicBezTo>
                  <a:pt x="2029128" y="0"/>
                  <a:pt x="2192753" y="163625"/>
                  <a:pt x="2192753" y="365466"/>
                </a:cubicBezTo>
                <a:lnTo>
                  <a:pt x="2192753" y="2002706"/>
                </a:lnTo>
                <a:cubicBezTo>
                  <a:pt x="2192753" y="2204547"/>
                  <a:pt x="2029128" y="2368172"/>
                  <a:pt x="1827287" y="2368172"/>
                </a:cubicBezTo>
                <a:lnTo>
                  <a:pt x="365466" y="2368172"/>
                </a:lnTo>
                <a:cubicBezTo>
                  <a:pt x="163625" y="2368172"/>
                  <a:pt x="0" y="2204547"/>
                  <a:pt x="0" y="2002706"/>
                </a:cubicBezTo>
                <a:lnTo>
                  <a:pt x="0" y="365466"/>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8001" tIns="168001" rIns="168001" bIns="168001" numCol="1" spcCol="1270" anchor="ctr" anchorCtr="0">
            <a:noAutofit/>
          </a:bodyPr>
          <a:lstStyle/>
          <a:p>
            <a:pPr lvl="0" algn="ctr" defTabSz="711200">
              <a:lnSpc>
                <a:spcPct val="90000"/>
              </a:lnSpc>
              <a:spcBef>
                <a:spcPct val="0"/>
              </a:spcBef>
              <a:spcAft>
                <a:spcPct val="35000"/>
              </a:spcAft>
            </a:pPr>
            <a:r>
              <a:rPr lang="tr-TR" sz="1600" b="1" kern="1200" dirty="0" smtClean="0"/>
              <a:t>Ergene dışarı çıkma ve arkadaşları ile çeşitli etkinliklere katılma konusunda biraz daha fazla toleranslı davranın. </a:t>
            </a:r>
            <a:endParaRPr lang="tr-TR" sz="1600" b="1" kern="1200" dirty="0"/>
          </a:p>
        </p:txBody>
      </p:sp>
      <p:sp>
        <p:nvSpPr>
          <p:cNvPr id="6" name="Serbest Form 5"/>
          <p:cNvSpPr/>
          <p:nvPr/>
        </p:nvSpPr>
        <p:spPr>
          <a:xfrm>
            <a:off x="2328586" y="2533764"/>
            <a:ext cx="2192753" cy="2368172"/>
          </a:xfrm>
          <a:custGeom>
            <a:avLst/>
            <a:gdLst>
              <a:gd name="connsiteX0" fmla="*/ 0 w 2192753"/>
              <a:gd name="connsiteY0" fmla="*/ 365466 h 2368172"/>
              <a:gd name="connsiteX1" fmla="*/ 365466 w 2192753"/>
              <a:gd name="connsiteY1" fmla="*/ 0 h 2368172"/>
              <a:gd name="connsiteX2" fmla="*/ 1827287 w 2192753"/>
              <a:gd name="connsiteY2" fmla="*/ 0 h 2368172"/>
              <a:gd name="connsiteX3" fmla="*/ 2192753 w 2192753"/>
              <a:gd name="connsiteY3" fmla="*/ 365466 h 2368172"/>
              <a:gd name="connsiteX4" fmla="*/ 2192753 w 2192753"/>
              <a:gd name="connsiteY4" fmla="*/ 2002706 h 2368172"/>
              <a:gd name="connsiteX5" fmla="*/ 1827287 w 2192753"/>
              <a:gd name="connsiteY5" fmla="*/ 2368172 h 2368172"/>
              <a:gd name="connsiteX6" fmla="*/ 365466 w 2192753"/>
              <a:gd name="connsiteY6" fmla="*/ 2368172 h 2368172"/>
              <a:gd name="connsiteX7" fmla="*/ 0 w 2192753"/>
              <a:gd name="connsiteY7" fmla="*/ 2002706 h 2368172"/>
              <a:gd name="connsiteX8" fmla="*/ 0 w 2192753"/>
              <a:gd name="connsiteY8" fmla="*/ 365466 h 23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2753" h="2368172">
                <a:moveTo>
                  <a:pt x="0" y="365466"/>
                </a:moveTo>
                <a:cubicBezTo>
                  <a:pt x="0" y="163625"/>
                  <a:pt x="163625" y="0"/>
                  <a:pt x="365466" y="0"/>
                </a:cubicBezTo>
                <a:lnTo>
                  <a:pt x="1827287" y="0"/>
                </a:lnTo>
                <a:cubicBezTo>
                  <a:pt x="2029128" y="0"/>
                  <a:pt x="2192753" y="163625"/>
                  <a:pt x="2192753" y="365466"/>
                </a:cubicBezTo>
                <a:lnTo>
                  <a:pt x="2192753" y="2002706"/>
                </a:lnTo>
                <a:cubicBezTo>
                  <a:pt x="2192753" y="2204547"/>
                  <a:pt x="2029128" y="2368172"/>
                  <a:pt x="1827287" y="2368172"/>
                </a:cubicBezTo>
                <a:lnTo>
                  <a:pt x="365466" y="2368172"/>
                </a:lnTo>
                <a:cubicBezTo>
                  <a:pt x="163625" y="2368172"/>
                  <a:pt x="0" y="2204547"/>
                  <a:pt x="0" y="2002706"/>
                </a:cubicBezTo>
                <a:lnTo>
                  <a:pt x="0" y="365466"/>
                </a:lnTo>
                <a:close/>
              </a:path>
            </a:pathLst>
          </a:cu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168001" tIns="168001" rIns="168001" bIns="168001" numCol="1" spcCol="1270" anchor="ctr" anchorCtr="0">
            <a:noAutofit/>
          </a:bodyPr>
          <a:lstStyle/>
          <a:p>
            <a:pPr lvl="0" algn="ctr" defTabSz="711200">
              <a:lnSpc>
                <a:spcPct val="90000"/>
              </a:lnSpc>
              <a:spcBef>
                <a:spcPct val="0"/>
              </a:spcBef>
              <a:spcAft>
                <a:spcPct val="35000"/>
              </a:spcAft>
            </a:pPr>
            <a:r>
              <a:rPr lang="tr-TR" sz="1600" b="1" kern="1200" dirty="0" smtClean="0"/>
              <a:t>Ergenin de zevk alabileceği ortamlara birlikte gitmeye çalışın. </a:t>
            </a:r>
            <a:endParaRPr lang="tr-TR" sz="1600" b="1" kern="1200" dirty="0"/>
          </a:p>
        </p:txBody>
      </p:sp>
      <p:sp>
        <p:nvSpPr>
          <p:cNvPr id="8" name="Serbest Form 7"/>
          <p:cNvSpPr/>
          <p:nvPr/>
        </p:nvSpPr>
        <p:spPr>
          <a:xfrm>
            <a:off x="4630977" y="2533764"/>
            <a:ext cx="2192753" cy="2368172"/>
          </a:xfrm>
          <a:custGeom>
            <a:avLst/>
            <a:gdLst>
              <a:gd name="connsiteX0" fmla="*/ 0 w 2192753"/>
              <a:gd name="connsiteY0" fmla="*/ 365466 h 2368172"/>
              <a:gd name="connsiteX1" fmla="*/ 365466 w 2192753"/>
              <a:gd name="connsiteY1" fmla="*/ 0 h 2368172"/>
              <a:gd name="connsiteX2" fmla="*/ 1827287 w 2192753"/>
              <a:gd name="connsiteY2" fmla="*/ 0 h 2368172"/>
              <a:gd name="connsiteX3" fmla="*/ 2192753 w 2192753"/>
              <a:gd name="connsiteY3" fmla="*/ 365466 h 2368172"/>
              <a:gd name="connsiteX4" fmla="*/ 2192753 w 2192753"/>
              <a:gd name="connsiteY4" fmla="*/ 2002706 h 2368172"/>
              <a:gd name="connsiteX5" fmla="*/ 1827287 w 2192753"/>
              <a:gd name="connsiteY5" fmla="*/ 2368172 h 2368172"/>
              <a:gd name="connsiteX6" fmla="*/ 365466 w 2192753"/>
              <a:gd name="connsiteY6" fmla="*/ 2368172 h 2368172"/>
              <a:gd name="connsiteX7" fmla="*/ 0 w 2192753"/>
              <a:gd name="connsiteY7" fmla="*/ 2002706 h 2368172"/>
              <a:gd name="connsiteX8" fmla="*/ 0 w 2192753"/>
              <a:gd name="connsiteY8" fmla="*/ 365466 h 23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2753" h="2368172">
                <a:moveTo>
                  <a:pt x="0" y="365466"/>
                </a:moveTo>
                <a:cubicBezTo>
                  <a:pt x="0" y="163625"/>
                  <a:pt x="163625" y="0"/>
                  <a:pt x="365466" y="0"/>
                </a:cubicBezTo>
                <a:lnTo>
                  <a:pt x="1827287" y="0"/>
                </a:lnTo>
                <a:cubicBezTo>
                  <a:pt x="2029128" y="0"/>
                  <a:pt x="2192753" y="163625"/>
                  <a:pt x="2192753" y="365466"/>
                </a:cubicBezTo>
                <a:lnTo>
                  <a:pt x="2192753" y="2002706"/>
                </a:lnTo>
                <a:cubicBezTo>
                  <a:pt x="2192753" y="2204547"/>
                  <a:pt x="2029128" y="2368172"/>
                  <a:pt x="1827287" y="2368172"/>
                </a:cubicBezTo>
                <a:lnTo>
                  <a:pt x="365466" y="2368172"/>
                </a:lnTo>
                <a:cubicBezTo>
                  <a:pt x="163625" y="2368172"/>
                  <a:pt x="0" y="2204547"/>
                  <a:pt x="0" y="2002706"/>
                </a:cubicBezTo>
                <a:lnTo>
                  <a:pt x="0" y="365466"/>
                </a:lnTo>
                <a:close/>
              </a:path>
            </a:pathLst>
          </a:cu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168001" tIns="168001" rIns="168001" bIns="168001" numCol="1" spcCol="1270" anchor="ctr" anchorCtr="0">
            <a:noAutofit/>
          </a:bodyPr>
          <a:lstStyle/>
          <a:p>
            <a:pPr lvl="0" algn="ctr" defTabSz="711200">
              <a:lnSpc>
                <a:spcPct val="90000"/>
              </a:lnSpc>
              <a:spcBef>
                <a:spcPct val="0"/>
              </a:spcBef>
              <a:spcAft>
                <a:spcPct val="35000"/>
              </a:spcAft>
            </a:pPr>
            <a:r>
              <a:rPr lang="tr-TR" sz="1600" b="1" kern="1200" dirty="0" smtClean="0"/>
              <a:t>Ergenin arkadaşlarını onun yanında kesinlikle kötülemeyin, eleştirmeyin. Çünkü bu dönemde arkadaşlar her şeyden önemlidir. </a:t>
            </a:r>
            <a:endParaRPr lang="tr-TR" sz="1600" b="1" kern="1200" dirty="0"/>
          </a:p>
        </p:txBody>
      </p:sp>
      <p:sp>
        <p:nvSpPr>
          <p:cNvPr id="9" name="Serbest Form 8"/>
          <p:cNvSpPr/>
          <p:nvPr/>
        </p:nvSpPr>
        <p:spPr>
          <a:xfrm>
            <a:off x="6933368" y="2533764"/>
            <a:ext cx="2192753" cy="2368172"/>
          </a:xfrm>
          <a:custGeom>
            <a:avLst/>
            <a:gdLst>
              <a:gd name="connsiteX0" fmla="*/ 0 w 2192753"/>
              <a:gd name="connsiteY0" fmla="*/ 365466 h 2368172"/>
              <a:gd name="connsiteX1" fmla="*/ 365466 w 2192753"/>
              <a:gd name="connsiteY1" fmla="*/ 0 h 2368172"/>
              <a:gd name="connsiteX2" fmla="*/ 1827287 w 2192753"/>
              <a:gd name="connsiteY2" fmla="*/ 0 h 2368172"/>
              <a:gd name="connsiteX3" fmla="*/ 2192753 w 2192753"/>
              <a:gd name="connsiteY3" fmla="*/ 365466 h 2368172"/>
              <a:gd name="connsiteX4" fmla="*/ 2192753 w 2192753"/>
              <a:gd name="connsiteY4" fmla="*/ 2002706 h 2368172"/>
              <a:gd name="connsiteX5" fmla="*/ 1827287 w 2192753"/>
              <a:gd name="connsiteY5" fmla="*/ 2368172 h 2368172"/>
              <a:gd name="connsiteX6" fmla="*/ 365466 w 2192753"/>
              <a:gd name="connsiteY6" fmla="*/ 2368172 h 2368172"/>
              <a:gd name="connsiteX7" fmla="*/ 0 w 2192753"/>
              <a:gd name="connsiteY7" fmla="*/ 2002706 h 2368172"/>
              <a:gd name="connsiteX8" fmla="*/ 0 w 2192753"/>
              <a:gd name="connsiteY8" fmla="*/ 365466 h 23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2753" h="2368172">
                <a:moveTo>
                  <a:pt x="0" y="365466"/>
                </a:moveTo>
                <a:cubicBezTo>
                  <a:pt x="0" y="163625"/>
                  <a:pt x="163625" y="0"/>
                  <a:pt x="365466" y="0"/>
                </a:cubicBezTo>
                <a:lnTo>
                  <a:pt x="1827287" y="0"/>
                </a:lnTo>
                <a:cubicBezTo>
                  <a:pt x="2029128" y="0"/>
                  <a:pt x="2192753" y="163625"/>
                  <a:pt x="2192753" y="365466"/>
                </a:cubicBezTo>
                <a:lnTo>
                  <a:pt x="2192753" y="2002706"/>
                </a:lnTo>
                <a:cubicBezTo>
                  <a:pt x="2192753" y="2204547"/>
                  <a:pt x="2029128" y="2368172"/>
                  <a:pt x="1827287" y="2368172"/>
                </a:cubicBezTo>
                <a:lnTo>
                  <a:pt x="365466" y="2368172"/>
                </a:lnTo>
                <a:cubicBezTo>
                  <a:pt x="163625" y="2368172"/>
                  <a:pt x="0" y="2204547"/>
                  <a:pt x="0" y="2002706"/>
                </a:cubicBezTo>
                <a:lnTo>
                  <a:pt x="0" y="365466"/>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68001" tIns="168001" rIns="168001" bIns="168001" numCol="1" spcCol="1270" anchor="ctr" anchorCtr="0">
            <a:noAutofit/>
          </a:bodyPr>
          <a:lstStyle/>
          <a:p>
            <a:pPr lvl="0" algn="ctr" defTabSz="711200">
              <a:lnSpc>
                <a:spcPct val="90000"/>
              </a:lnSpc>
              <a:spcBef>
                <a:spcPct val="0"/>
              </a:spcBef>
              <a:spcAft>
                <a:spcPct val="35000"/>
              </a:spcAft>
            </a:pPr>
            <a:r>
              <a:rPr lang="tr-TR" sz="1600" b="1" kern="1200" dirty="0" smtClean="0"/>
              <a:t>Ergeni akranlarıyla kıyaslamaktan kaçının. Bu davranış onunla aranızda sürtüşme yaratacağı gibi, kendisine karşı güveninin azalmasına da yol açabilir. </a:t>
            </a:r>
            <a:endParaRPr lang="tr-TR" sz="1600" b="1" kern="1200" dirty="0"/>
          </a:p>
        </p:txBody>
      </p:sp>
      <p:sp>
        <p:nvSpPr>
          <p:cNvPr id="7" name="Metin kutusu 6"/>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Tree>
    <p:extLst>
      <p:ext uri="{BB962C8B-B14F-4D97-AF65-F5344CB8AC3E}">
        <p14:creationId xmlns="" xmlns:p14="http://schemas.microsoft.com/office/powerpoint/2010/main" val="123302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19549" y="6165304"/>
            <a:ext cx="1103313"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09667" y="2492896"/>
            <a:ext cx="8280921" cy="243143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tr-TR" sz="2400" b="1" u="sng" dirty="0" smtClean="0">
                <a:latin typeface="Comic Sans MS" pitchFamily="66" charset="0"/>
              </a:rPr>
              <a:t>ERGENLİK NEDİR?</a:t>
            </a:r>
          </a:p>
          <a:p>
            <a:pPr algn="ctr"/>
            <a:endParaRPr lang="tr-TR" b="1" dirty="0" smtClean="0">
              <a:latin typeface="Comic Sans MS" pitchFamily="66" charset="0"/>
            </a:endParaRPr>
          </a:p>
          <a:p>
            <a:pPr algn="ctr"/>
            <a:r>
              <a:rPr lang="tr-TR" b="1" dirty="0" smtClean="0">
                <a:latin typeface="Comic Sans MS" pitchFamily="66" charset="0"/>
              </a:rPr>
              <a:t>Ergenlik dönemi, biyolojik, psikolojik, zihinsel ve sosyal açıdan bir gelişme ve olgunlaşmanın yer aldığı çocukluktan erişkinliğe geçiş dönemidir. </a:t>
            </a:r>
            <a:endParaRPr lang="tr-TR" b="1" dirty="0">
              <a:latin typeface="Comic Sans MS" pitchFamily="66" charset="0"/>
            </a:endParaRPr>
          </a:p>
          <a:p>
            <a:pPr algn="ctr"/>
            <a:r>
              <a:rPr lang="tr-TR" b="1" dirty="0" smtClean="0">
                <a:latin typeface="Comic Sans MS" pitchFamily="66" charset="0"/>
              </a:rPr>
              <a:t>Çocuklar sadece büyürler, ergenler ise hem büyürler hem değişirler. </a:t>
            </a:r>
          </a:p>
          <a:p>
            <a:pPr algn="ctr"/>
            <a:r>
              <a:rPr lang="tr-TR" b="1" dirty="0" smtClean="0">
                <a:latin typeface="Comic Sans MS" pitchFamily="66" charset="0"/>
              </a:rPr>
              <a:t>Ergenlik, ikinci doğum olarak da adlandırılır. </a:t>
            </a:r>
          </a:p>
          <a:p>
            <a:pPr algn="just"/>
            <a:endParaRPr lang="tr-TR" sz="2000" dirty="0"/>
          </a:p>
        </p:txBody>
      </p:sp>
    </p:spTree>
    <p:extLst>
      <p:ext uri="{BB962C8B-B14F-4D97-AF65-F5344CB8AC3E}">
        <p14:creationId xmlns="" xmlns:p14="http://schemas.microsoft.com/office/powerpoint/2010/main" val="30909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0512" y="3305967"/>
            <a:ext cx="7062975" cy="28166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Yuvarlatılmış Dikdörtgen 3"/>
          <p:cNvSpPr/>
          <p:nvPr/>
        </p:nvSpPr>
        <p:spPr>
          <a:xfrm>
            <a:off x="179512" y="692696"/>
            <a:ext cx="2664296"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b="1" dirty="0" smtClean="0"/>
              <a:t>Ergenlik döneminde, özelikle de ön ergenlik dönemindeki ergenler cinsel gelişimleri ile ilgili büyük sorunlar yaşarlar. Vücutlarındaki değişikliklerin sadece kendilerinde olduğunu düşünebilirler. </a:t>
            </a:r>
            <a:endParaRPr lang="tr-TR" sz="1600" b="1" dirty="0"/>
          </a:p>
        </p:txBody>
      </p:sp>
      <p:sp>
        <p:nvSpPr>
          <p:cNvPr id="5" name="Yuvarlatılmış Dikdörtgen 4"/>
          <p:cNvSpPr/>
          <p:nvPr/>
        </p:nvSpPr>
        <p:spPr>
          <a:xfrm>
            <a:off x="3203848" y="692696"/>
            <a:ext cx="2736304"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b="1" dirty="0" smtClean="0"/>
              <a:t>Boy ve kilo gibi fiziksel özellikler konusunda asla şaka yapmayın. Kimi anne-babalar çocuklarını alaycı ve iğneleyici tavırla harekete geçirmeye çalışırlar. </a:t>
            </a:r>
            <a:endParaRPr lang="tr-TR" sz="1600" b="1" dirty="0"/>
          </a:p>
        </p:txBody>
      </p:sp>
      <p:sp>
        <p:nvSpPr>
          <p:cNvPr id="6" name="Yuvarlatılmış Dikdörtgen 5"/>
          <p:cNvSpPr/>
          <p:nvPr/>
        </p:nvSpPr>
        <p:spPr>
          <a:xfrm>
            <a:off x="6300192" y="695265"/>
            <a:ext cx="2699792"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b="1" dirty="0" smtClean="0"/>
              <a:t>Ergenlik döneminde verilen cezalara ergenin tepkisi kestirilemeyecek ölçüde sert olabilir. Daha çok baskı ve kısıtlama, baş kaldırmayı körükleyebilir.</a:t>
            </a:r>
            <a:endParaRPr lang="tr-TR" sz="1600" b="1" dirty="0"/>
          </a:p>
        </p:txBody>
      </p:sp>
      <p:sp>
        <p:nvSpPr>
          <p:cNvPr id="9" name="Metin kutusu 8"/>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Tree>
    <p:extLst>
      <p:ext uri="{BB962C8B-B14F-4D97-AF65-F5344CB8AC3E}">
        <p14:creationId xmlns="" xmlns:p14="http://schemas.microsoft.com/office/powerpoint/2010/main" val="10988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fade">
                                      <p:cBhvr>
                                        <p:cTn id="10" dur="500"/>
                                        <p:tgtEl>
                                          <p:spTgt spid="1638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063316" y="270925"/>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sp>
        <p:nvSpPr>
          <p:cNvPr id="3" name="Serbest Form 2"/>
          <p:cNvSpPr/>
          <p:nvPr/>
        </p:nvSpPr>
        <p:spPr>
          <a:xfrm>
            <a:off x="467544" y="678041"/>
            <a:ext cx="8364524" cy="1260252"/>
          </a:xfrm>
          <a:custGeom>
            <a:avLst/>
            <a:gdLst>
              <a:gd name="connsiteX0" fmla="*/ 0 w 8364524"/>
              <a:gd name="connsiteY0" fmla="*/ 126025 h 1260252"/>
              <a:gd name="connsiteX1" fmla="*/ 126025 w 8364524"/>
              <a:gd name="connsiteY1" fmla="*/ 0 h 1260252"/>
              <a:gd name="connsiteX2" fmla="*/ 8238499 w 8364524"/>
              <a:gd name="connsiteY2" fmla="*/ 0 h 1260252"/>
              <a:gd name="connsiteX3" fmla="*/ 8364524 w 8364524"/>
              <a:gd name="connsiteY3" fmla="*/ 126025 h 1260252"/>
              <a:gd name="connsiteX4" fmla="*/ 8364524 w 8364524"/>
              <a:gd name="connsiteY4" fmla="*/ 1134227 h 1260252"/>
              <a:gd name="connsiteX5" fmla="*/ 8238499 w 8364524"/>
              <a:gd name="connsiteY5" fmla="*/ 1260252 h 1260252"/>
              <a:gd name="connsiteX6" fmla="*/ 126025 w 8364524"/>
              <a:gd name="connsiteY6" fmla="*/ 1260252 h 1260252"/>
              <a:gd name="connsiteX7" fmla="*/ 0 w 8364524"/>
              <a:gd name="connsiteY7" fmla="*/ 1134227 h 1260252"/>
              <a:gd name="connsiteX8" fmla="*/ 0 w 8364524"/>
              <a:gd name="connsiteY8" fmla="*/ 126025 h 1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24" h="1260252">
                <a:moveTo>
                  <a:pt x="0" y="126025"/>
                </a:moveTo>
                <a:cubicBezTo>
                  <a:pt x="0" y="56423"/>
                  <a:pt x="56423" y="0"/>
                  <a:pt x="126025" y="0"/>
                </a:cubicBezTo>
                <a:lnTo>
                  <a:pt x="8238499" y="0"/>
                </a:lnTo>
                <a:cubicBezTo>
                  <a:pt x="8308101" y="0"/>
                  <a:pt x="8364524" y="56423"/>
                  <a:pt x="8364524" y="126025"/>
                </a:cubicBezTo>
                <a:lnTo>
                  <a:pt x="8364524" y="1134227"/>
                </a:lnTo>
                <a:cubicBezTo>
                  <a:pt x="8364524" y="1203829"/>
                  <a:pt x="8308101" y="1260252"/>
                  <a:pt x="8238499" y="1260252"/>
                </a:cubicBezTo>
                <a:lnTo>
                  <a:pt x="126025" y="1260252"/>
                </a:lnTo>
                <a:cubicBezTo>
                  <a:pt x="56423" y="1260252"/>
                  <a:pt x="0" y="1203829"/>
                  <a:pt x="0" y="1134227"/>
                </a:cubicBezTo>
                <a:lnTo>
                  <a:pt x="0" y="12602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63700" tIns="64770" rIns="64771" bIns="64770" numCol="1" spcCol="1270" anchor="ctr" anchorCtr="0">
            <a:noAutofit/>
          </a:bodyPr>
          <a:lstStyle/>
          <a:p>
            <a:pPr lvl="0" algn="l" defTabSz="755650">
              <a:lnSpc>
                <a:spcPct val="90000"/>
              </a:lnSpc>
              <a:spcBef>
                <a:spcPct val="0"/>
              </a:spcBef>
              <a:spcAft>
                <a:spcPct val="35000"/>
              </a:spcAft>
            </a:pPr>
            <a:r>
              <a:rPr lang="tr-TR" sz="1700" b="1" kern="1200" dirty="0" smtClean="0"/>
              <a:t>Başarısızlık yaşadığında anlayışlı olmaya çalışın. Hemen suçlamaya da girişmeyin. Neden başarısızlık yaşadığını öğrenmeye ve onu dinlemeye çalışın. </a:t>
            </a:r>
            <a:endParaRPr lang="tr-TR" sz="1700" b="1" kern="1200" dirty="0"/>
          </a:p>
        </p:txBody>
      </p:sp>
      <p:sp>
        <p:nvSpPr>
          <p:cNvPr id="4" name="Yuvarlatılmış Dikdörtgen 3"/>
          <p:cNvSpPr/>
          <p:nvPr/>
        </p:nvSpPr>
        <p:spPr>
          <a:xfrm>
            <a:off x="593569" y="804066"/>
            <a:ext cx="1672904" cy="1008201"/>
          </a:xfrm>
          <a:prstGeom prst="roundRect">
            <a:avLst>
              <a:gd name="adj" fmla="val 10000"/>
            </a:avLst>
          </a:prstGeom>
          <a:blipFill>
            <a:blip r:embed="rId2" cstate="print">
              <a:extLst>
                <a:ext uri="{28A0092B-C50C-407E-A947-70E740481C1C}">
                  <a14:useLocalDpi xmlns="" xmlns:a14="http://schemas.microsoft.com/office/drawing/2010/main" val="0"/>
                </a:ext>
              </a:extLst>
            </a:blip>
            <a:srcRect/>
            <a:stretch>
              <a:fillRect l="-12000" r="-12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5" name="Serbest Form 4"/>
          <p:cNvSpPr/>
          <p:nvPr/>
        </p:nvSpPr>
        <p:spPr>
          <a:xfrm>
            <a:off x="467544" y="2064318"/>
            <a:ext cx="8364524" cy="1260252"/>
          </a:xfrm>
          <a:custGeom>
            <a:avLst/>
            <a:gdLst>
              <a:gd name="connsiteX0" fmla="*/ 0 w 8364524"/>
              <a:gd name="connsiteY0" fmla="*/ 126025 h 1260252"/>
              <a:gd name="connsiteX1" fmla="*/ 126025 w 8364524"/>
              <a:gd name="connsiteY1" fmla="*/ 0 h 1260252"/>
              <a:gd name="connsiteX2" fmla="*/ 8238499 w 8364524"/>
              <a:gd name="connsiteY2" fmla="*/ 0 h 1260252"/>
              <a:gd name="connsiteX3" fmla="*/ 8364524 w 8364524"/>
              <a:gd name="connsiteY3" fmla="*/ 126025 h 1260252"/>
              <a:gd name="connsiteX4" fmla="*/ 8364524 w 8364524"/>
              <a:gd name="connsiteY4" fmla="*/ 1134227 h 1260252"/>
              <a:gd name="connsiteX5" fmla="*/ 8238499 w 8364524"/>
              <a:gd name="connsiteY5" fmla="*/ 1260252 h 1260252"/>
              <a:gd name="connsiteX6" fmla="*/ 126025 w 8364524"/>
              <a:gd name="connsiteY6" fmla="*/ 1260252 h 1260252"/>
              <a:gd name="connsiteX7" fmla="*/ 0 w 8364524"/>
              <a:gd name="connsiteY7" fmla="*/ 1134227 h 1260252"/>
              <a:gd name="connsiteX8" fmla="*/ 0 w 8364524"/>
              <a:gd name="connsiteY8" fmla="*/ 126025 h 1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24" h="1260252">
                <a:moveTo>
                  <a:pt x="0" y="126025"/>
                </a:moveTo>
                <a:cubicBezTo>
                  <a:pt x="0" y="56423"/>
                  <a:pt x="56423" y="0"/>
                  <a:pt x="126025" y="0"/>
                </a:cubicBezTo>
                <a:lnTo>
                  <a:pt x="8238499" y="0"/>
                </a:lnTo>
                <a:cubicBezTo>
                  <a:pt x="8308101" y="0"/>
                  <a:pt x="8364524" y="56423"/>
                  <a:pt x="8364524" y="126025"/>
                </a:cubicBezTo>
                <a:lnTo>
                  <a:pt x="8364524" y="1134227"/>
                </a:lnTo>
                <a:cubicBezTo>
                  <a:pt x="8364524" y="1203829"/>
                  <a:pt x="8308101" y="1260252"/>
                  <a:pt x="8238499" y="1260252"/>
                </a:cubicBezTo>
                <a:lnTo>
                  <a:pt x="126025" y="1260252"/>
                </a:lnTo>
                <a:cubicBezTo>
                  <a:pt x="56423" y="1260252"/>
                  <a:pt x="0" y="1203829"/>
                  <a:pt x="0" y="1134227"/>
                </a:cubicBezTo>
                <a:lnTo>
                  <a:pt x="0" y="126025"/>
                </a:lnTo>
                <a:close/>
              </a:path>
            </a:pathLst>
          </a:cu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spcFirstLastPara="0" vert="horz" wrap="square" lIns="1863700" tIns="64770" rIns="64771" bIns="64770" numCol="1" spcCol="1270" anchor="ctr" anchorCtr="0">
            <a:noAutofit/>
          </a:bodyPr>
          <a:lstStyle/>
          <a:p>
            <a:pPr lvl="0" algn="l" defTabSz="755650">
              <a:lnSpc>
                <a:spcPct val="90000"/>
              </a:lnSpc>
              <a:spcBef>
                <a:spcPct val="0"/>
              </a:spcBef>
              <a:spcAft>
                <a:spcPct val="35000"/>
              </a:spcAft>
            </a:pPr>
            <a:r>
              <a:rPr lang="tr-TR" sz="1700" b="1" kern="1200" dirty="0" smtClean="0"/>
              <a:t>Çocuğunuzu dinlemeye özen gösterin. Onunla evdeyken rahat konuşamıyorsanız farklı bir mekanda, örneğin arabada ya da dışarıda konuşmayı deneyin. </a:t>
            </a:r>
            <a:endParaRPr lang="tr-TR" sz="1700" b="1" kern="1200" dirty="0"/>
          </a:p>
        </p:txBody>
      </p:sp>
      <p:sp>
        <p:nvSpPr>
          <p:cNvPr id="8" name="Yuvarlatılmış Dikdörtgen 7"/>
          <p:cNvSpPr/>
          <p:nvPr/>
        </p:nvSpPr>
        <p:spPr>
          <a:xfrm>
            <a:off x="593569" y="2190343"/>
            <a:ext cx="1672904" cy="1008201"/>
          </a:xfrm>
          <a:prstGeom prst="roundRect">
            <a:avLst>
              <a:gd name="adj" fmla="val 10000"/>
            </a:avLst>
          </a:prstGeom>
          <a:blipFill>
            <a:blip r:embed="rId3" cstate="print">
              <a:extLst>
                <a:ext uri="{28A0092B-C50C-407E-A947-70E740481C1C}">
                  <a14:useLocalDpi xmlns=""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3">
              <a:tint val="50000"/>
              <a:hueOff val="3584065"/>
              <a:satOff val="-4703"/>
              <a:lumOff val="-463"/>
              <a:alphaOff val="0"/>
            </a:schemeClr>
          </a:effectRef>
          <a:fontRef idx="minor">
            <a:schemeClr val="lt1">
              <a:hueOff val="0"/>
              <a:satOff val="0"/>
              <a:lumOff val="0"/>
              <a:alphaOff val="0"/>
            </a:schemeClr>
          </a:fontRef>
        </p:style>
      </p:sp>
      <p:sp>
        <p:nvSpPr>
          <p:cNvPr id="9" name="Serbest Form 8"/>
          <p:cNvSpPr/>
          <p:nvPr/>
        </p:nvSpPr>
        <p:spPr>
          <a:xfrm>
            <a:off x="467544" y="3450595"/>
            <a:ext cx="8364524" cy="1260252"/>
          </a:xfrm>
          <a:custGeom>
            <a:avLst/>
            <a:gdLst>
              <a:gd name="connsiteX0" fmla="*/ 0 w 8364524"/>
              <a:gd name="connsiteY0" fmla="*/ 126025 h 1260252"/>
              <a:gd name="connsiteX1" fmla="*/ 126025 w 8364524"/>
              <a:gd name="connsiteY1" fmla="*/ 0 h 1260252"/>
              <a:gd name="connsiteX2" fmla="*/ 8238499 w 8364524"/>
              <a:gd name="connsiteY2" fmla="*/ 0 h 1260252"/>
              <a:gd name="connsiteX3" fmla="*/ 8364524 w 8364524"/>
              <a:gd name="connsiteY3" fmla="*/ 126025 h 1260252"/>
              <a:gd name="connsiteX4" fmla="*/ 8364524 w 8364524"/>
              <a:gd name="connsiteY4" fmla="*/ 1134227 h 1260252"/>
              <a:gd name="connsiteX5" fmla="*/ 8238499 w 8364524"/>
              <a:gd name="connsiteY5" fmla="*/ 1260252 h 1260252"/>
              <a:gd name="connsiteX6" fmla="*/ 126025 w 8364524"/>
              <a:gd name="connsiteY6" fmla="*/ 1260252 h 1260252"/>
              <a:gd name="connsiteX7" fmla="*/ 0 w 8364524"/>
              <a:gd name="connsiteY7" fmla="*/ 1134227 h 1260252"/>
              <a:gd name="connsiteX8" fmla="*/ 0 w 8364524"/>
              <a:gd name="connsiteY8" fmla="*/ 126025 h 1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24" h="1260252">
                <a:moveTo>
                  <a:pt x="0" y="126025"/>
                </a:moveTo>
                <a:cubicBezTo>
                  <a:pt x="0" y="56423"/>
                  <a:pt x="56423" y="0"/>
                  <a:pt x="126025" y="0"/>
                </a:cubicBezTo>
                <a:lnTo>
                  <a:pt x="8238499" y="0"/>
                </a:lnTo>
                <a:cubicBezTo>
                  <a:pt x="8308101" y="0"/>
                  <a:pt x="8364524" y="56423"/>
                  <a:pt x="8364524" y="126025"/>
                </a:cubicBezTo>
                <a:lnTo>
                  <a:pt x="8364524" y="1134227"/>
                </a:lnTo>
                <a:cubicBezTo>
                  <a:pt x="8364524" y="1203829"/>
                  <a:pt x="8308101" y="1260252"/>
                  <a:pt x="8238499" y="1260252"/>
                </a:cubicBezTo>
                <a:lnTo>
                  <a:pt x="126025" y="1260252"/>
                </a:lnTo>
                <a:cubicBezTo>
                  <a:pt x="56423" y="1260252"/>
                  <a:pt x="0" y="1203829"/>
                  <a:pt x="0" y="1134227"/>
                </a:cubicBezTo>
                <a:lnTo>
                  <a:pt x="0" y="126025"/>
                </a:lnTo>
                <a:close/>
              </a:path>
            </a:pathLst>
          </a:cu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txBody>
          <a:bodyPr spcFirstLastPara="0" vert="horz" wrap="square" lIns="1863700" tIns="64770" rIns="64771" bIns="64770" numCol="1" spcCol="1270" anchor="ctr" anchorCtr="0">
            <a:noAutofit/>
          </a:bodyPr>
          <a:lstStyle/>
          <a:p>
            <a:pPr lvl="0" algn="l" defTabSz="755650">
              <a:lnSpc>
                <a:spcPct val="90000"/>
              </a:lnSpc>
              <a:spcBef>
                <a:spcPct val="0"/>
              </a:spcBef>
              <a:spcAft>
                <a:spcPct val="35000"/>
              </a:spcAft>
            </a:pPr>
            <a:r>
              <a:rPr lang="tr-TR" sz="1700" b="1" kern="1200" dirty="0" smtClean="0"/>
              <a:t>Bizim zamanımızda diye başlayan sözlerden kaçının. Ama soru sorunca, ya da bir şey danıştığında, mutlaka bir açıklama yapın.  </a:t>
            </a:r>
            <a:endParaRPr lang="tr-TR" sz="1700" b="1" kern="1200" dirty="0"/>
          </a:p>
        </p:txBody>
      </p:sp>
      <p:sp>
        <p:nvSpPr>
          <p:cNvPr id="10" name="Yuvarlatılmış Dikdörtgen 9"/>
          <p:cNvSpPr/>
          <p:nvPr/>
        </p:nvSpPr>
        <p:spPr>
          <a:xfrm>
            <a:off x="593569" y="3576620"/>
            <a:ext cx="1672904" cy="1008201"/>
          </a:xfrm>
          <a:prstGeom prst="roundRect">
            <a:avLst>
              <a:gd name="adj" fmla="val 10000"/>
            </a:avLst>
          </a:prstGeom>
          <a:blipFill>
            <a:blip r:embed="rId4" cstate="print">
              <a:extLst>
                <a:ext uri="{28A0092B-C50C-407E-A947-70E740481C1C}">
                  <a14:useLocalDpi xmlns=""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3">
              <a:tint val="50000"/>
              <a:hueOff val="7168130"/>
              <a:satOff val="-9405"/>
              <a:lumOff val="-925"/>
              <a:alphaOff val="0"/>
            </a:schemeClr>
          </a:effectRef>
          <a:fontRef idx="minor">
            <a:schemeClr val="lt1">
              <a:hueOff val="0"/>
              <a:satOff val="0"/>
              <a:lumOff val="0"/>
              <a:alphaOff val="0"/>
            </a:schemeClr>
          </a:fontRef>
        </p:style>
      </p:sp>
      <p:sp>
        <p:nvSpPr>
          <p:cNvPr id="11" name="Serbest Form 10"/>
          <p:cNvSpPr/>
          <p:nvPr/>
        </p:nvSpPr>
        <p:spPr>
          <a:xfrm>
            <a:off x="467544" y="4836872"/>
            <a:ext cx="8364524" cy="1260252"/>
          </a:xfrm>
          <a:custGeom>
            <a:avLst/>
            <a:gdLst>
              <a:gd name="connsiteX0" fmla="*/ 0 w 8364524"/>
              <a:gd name="connsiteY0" fmla="*/ 126025 h 1260252"/>
              <a:gd name="connsiteX1" fmla="*/ 126025 w 8364524"/>
              <a:gd name="connsiteY1" fmla="*/ 0 h 1260252"/>
              <a:gd name="connsiteX2" fmla="*/ 8238499 w 8364524"/>
              <a:gd name="connsiteY2" fmla="*/ 0 h 1260252"/>
              <a:gd name="connsiteX3" fmla="*/ 8364524 w 8364524"/>
              <a:gd name="connsiteY3" fmla="*/ 126025 h 1260252"/>
              <a:gd name="connsiteX4" fmla="*/ 8364524 w 8364524"/>
              <a:gd name="connsiteY4" fmla="*/ 1134227 h 1260252"/>
              <a:gd name="connsiteX5" fmla="*/ 8238499 w 8364524"/>
              <a:gd name="connsiteY5" fmla="*/ 1260252 h 1260252"/>
              <a:gd name="connsiteX6" fmla="*/ 126025 w 8364524"/>
              <a:gd name="connsiteY6" fmla="*/ 1260252 h 1260252"/>
              <a:gd name="connsiteX7" fmla="*/ 0 w 8364524"/>
              <a:gd name="connsiteY7" fmla="*/ 1134227 h 1260252"/>
              <a:gd name="connsiteX8" fmla="*/ 0 w 8364524"/>
              <a:gd name="connsiteY8" fmla="*/ 126025 h 126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524" h="1260252">
                <a:moveTo>
                  <a:pt x="0" y="126025"/>
                </a:moveTo>
                <a:cubicBezTo>
                  <a:pt x="0" y="56423"/>
                  <a:pt x="56423" y="0"/>
                  <a:pt x="126025" y="0"/>
                </a:cubicBezTo>
                <a:lnTo>
                  <a:pt x="8238499" y="0"/>
                </a:lnTo>
                <a:cubicBezTo>
                  <a:pt x="8308101" y="0"/>
                  <a:pt x="8364524" y="56423"/>
                  <a:pt x="8364524" y="126025"/>
                </a:cubicBezTo>
                <a:lnTo>
                  <a:pt x="8364524" y="1134227"/>
                </a:lnTo>
                <a:cubicBezTo>
                  <a:pt x="8364524" y="1203829"/>
                  <a:pt x="8308101" y="1260252"/>
                  <a:pt x="8238499" y="1260252"/>
                </a:cubicBezTo>
                <a:lnTo>
                  <a:pt x="126025" y="1260252"/>
                </a:lnTo>
                <a:cubicBezTo>
                  <a:pt x="56423" y="1260252"/>
                  <a:pt x="0" y="1203829"/>
                  <a:pt x="0" y="1134227"/>
                </a:cubicBezTo>
                <a:lnTo>
                  <a:pt x="0" y="126025"/>
                </a:lnTo>
                <a:close/>
              </a:path>
            </a:pathLst>
          </a:cu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txBody>
          <a:bodyPr spcFirstLastPara="0" vert="horz" wrap="square" lIns="1863700" tIns="64770" rIns="64771" bIns="64770" numCol="1" spcCol="1270" anchor="ctr" anchorCtr="0">
            <a:noAutofit/>
          </a:bodyPr>
          <a:lstStyle/>
          <a:p>
            <a:pPr lvl="0" algn="l" defTabSz="755650">
              <a:lnSpc>
                <a:spcPct val="90000"/>
              </a:lnSpc>
              <a:spcBef>
                <a:spcPct val="0"/>
              </a:spcBef>
              <a:spcAft>
                <a:spcPct val="35000"/>
              </a:spcAft>
            </a:pPr>
            <a:r>
              <a:rPr lang="tr-TR" sz="1700" b="1" kern="1200" dirty="0" smtClean="0"/>
              <a:t>Birlikte geçirdiğiniz zamanları, o pek istemese de, artırmaya çalışın. Bu zamanı birlikte sinema, tiyatro ya da spor karşılaşmalarına katılarak değerlendirebileceğiniz gibi, sohbet ederek, alışveriş yaparak ya da onun istediği başka bir etkinliği yaparak da değerlendirebilirsiniz.</a:t>
            </a:r>
            <a:endParaRPr lang="tr-TR" sz="1700" b="1" kern="1200" dirty="0"/>
          </a:p>
        </p:txBody>
      </p:sp>
      <p:sp>
        <p:nvSpPr>
          <p:cNvPr id="12" name="Yuvarlatılmış Dikdörtgen 11"/>
          <p:cNvSpPr/>
          <p:nvPr/>
        </p:nvSpPr>
        <p:spPr>
          <a:xfrm>
            <a:off x="593569" y="4962898"/>
            <a:ext cx="1672904" cy="1008201"/>
          </a:xfrm>
          <a:prstGeom prst="roundRect">
            <a:avLst>
              <a:gd name="adj" fmla="val 10000"/>
            </a:avLst>
          </a:prstGeom>
          <a:blipFill>
            <a:blip r:embed="rId5" cstate="print">
              <a:extLst>
                <a:ext uri="{28A0092B-C50C-407E-A947-70E740481C1C}">
                  <a14:useLocalDpi xmlns="" xmlns:a14="http://schemas.microsoft.com/office/drawing/2010/main" val="0"/>
                </a:ext>
              </a:extLst>
            </a:blip>
            <a:srcRect/>
            <a:stretch>
              <a:fillRect t="-18000" b="-18000"/>
            </a:stretch>
          </a:blipFill>
        </p:spPr>
        <p:style>
          <a:lnRef idx="2">
            <a:schemeClr val="lt1">
              <a:hueOff val="0"/>
              <a:satOff val="0"/>
              <a:lumOff val="0"/>
              <a:alphaOff val="0"/>
            </a:schemeClr>
          </a:lnRef>
          <a:fillRef idx="1">
            <a:scrgbClr r="0" g="0" b="0"/>
          </a:fillRef>
          <a:effectRef idx="0">
            <a:schemeClr val="accent3">
              <a:tint val="50000"/>
              <a:hueOff val="10752195"/>
              <a:satOff val="-14108"/>
              <a:lumOff val="-1388"/>
              <a:alphaOff val="0"/>
            </a:schemeClr>
          </a:effectRef>
          <a:fontRef idx="minor">
            <a:schemeClr val="lt1">
              <a:hueOff val="0"/>
              <a:satOff val="0"/>
              <a:lumOff val="0"/>
              <a:alphaOff val="0"/>
            </a:schemeClr>
          </a:fontRef>
        </p:style>
      </p:sp>
    </p:spTree>
    <p:extLst>
      <p:ext uri="{BB962C8B-B14F-4D97-AF65-F5344CB8AC3E}">
        <p14:creationId xmlns="" xmlns:p14="http://schemas.microsoft.com/office/powerpoint/2010/main" val="258271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Metin kutusu 4"/>
          <p:cNvSpPr txBox="1"/>
          <p:nvPr/>
        </p:nvSpPr>
        <p:spPr>
          <a:xfrm>
            <a:off x="2063316" y="256160"/>
            <a:ext cx="5256584" cy="400110"/>
          </a:xfrm>
          <a:prstGeom prst="rect">
            <a:avLst/>
          </a:prstGeom>
          <a:noFill/>
        </p:spPr>
        <p:txBody>
          <a:bodyPr wrap="square" rtlCol="0">
            <a:spAutoFit/>
          </a:bodyPr>
          <a:lstStyle/>
          <a:p>
            <a:pPr algn="ctr"/>
            <a:r>
              <a:rPr lang="tr-TR" sz="2000" b="1" i="1" dirty="0" smtClean="0">
                <a:solidFill>
                  <a:srgbClr val="C00000"/>
                </a:solidFill>
              </a:rPr>
              <a:t>ANNE BABALARA ÖNERİLER</a:t>
            </a:r>
            <a:endParaRPr lang="tr-TR" sz="2000" b="1" i="1" dirty="0">
              <a:solidFill>
                <a:srgbClr val="C00000"/>
              </a:solidFill>
            </a:endParaRPr>
          </a:p>
        </p:txBody>
      </p:sp>
      <p:grpSp>
        <p:nvGrpSpPr>
          <p:cNvPr id="12" name="Grup 11"/>
          <p:cNvGrpSpPr/>
          <p:nvPr/>
        </p:nvGrpSpPr>
        <p:grpSpPr>
          <a:xfrm>
            <a:off x="0" y="2564904"/>
            <a:ext cx="3024336" cy="3221187"/>
            <a:chOff x="0" y="2564904"/>
            <a:chExt cx="3024336" cy="3221187"/>
          </a:xfrm>
        </p:grpSpPr>
        <p:pic>
          <p:nvPicPr>
            <p:cNvPr id="6" name="Resim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564904"/>
              <a:ext cx="3024336" cy="3221187"/>
            </a:xfrm>
            <a:prstGeom prst="rect">
              <a:avLst/>
            </a:prstGeom>
          </p:spPr>
        </p:pic>
        <p:sp>
          <p:nvSpPr>
            <p:cNvPr id="8" name="Metin kutusu 7"/>
            <p:cNvSpPr txBox="1"/>
            <p:nvPr/>
          </p:nvSpPr>
          <p:spPr>
            <a:xfrm rot="179855">
              <a:off x="312795" y="3158507"/>
              <a:ext cx="2348034" cy="2031325"/>
            </a:xfrm>
            <a:prstGeom prst="rect">
              <a:avLst/>
            </a:prstGeom>
            <a:noFill/>
          </p:spPr>
          <p:txBody>
            <a:bodyPr wrap="square" rtlCol="0">
              <a:spAutoFit/>
            </a:bodyPr>
            <a:lstStyle/>
            <a:p>
              <a:pPr algn="ctr"/>
              <a:r>
                <a:rPr lang="tr-TR" b="1" dirty="0" smtClean="0"/>
                <a:t>Ona özel bir mekan verin. </a:t>
              </a:r>
            </a:p>
            <a:p>
              <a:pPr algn="ctr"/>
              <a:r>
                <a:rPr lang="tr-TR" b="1" dirty="0" smtClean="0"/>
                <a:t>Bu onun kendi başına düşünmesi, hayal kurması ve geleceğine ilişkin planlar yapması açısından önemlidir.</a:t>
              </a:r>
              <a:endParaRPr lang="tr-TR" b="1" dirty="0"/>
            </a:p>
          </p:txBody>
        </p:sp>
      </p:grpSp>
      <p:grpSp>
        <p:nvGrpSpPr>
          <p:cNvPr id="13" name="Grup 12"/>
          <p:cNvGrpSpPr/>
          <p:nvPr/>
        </p:nvGrpSpPr>
        <p:grpSpPr>
          <a:xfrm>
            <a:off x="3095626" y="1412776"/>
            <a:ext cx="3024187" cy="3219450"/>
            <a:chOff x="3095626" y="1412776"/>
            <a:chExt cx="3024187" cy="3219450"/>
          </a:xfrm>
        </p:grpSpPr>
        <p:pic>
          <p:nvPicPr>
            <p:cNvPr id="18439"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5626" y="1412776"/>
              <a:ext cx="3024187" cy="321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Dikdörtgen 8"/>
            <p:cNvSpPr/>
            <p:nvPr/>
          </p:nvSpPr>
          <p:spPr>
            <a:xfrm rot="227795">
              <a:off x="3308436" y="1943404"/>
              <a:ext cx="2598566" cy="2062103"/>
            </a:xfrm>
            <a:prstGeom prst="rect">
              <a:avLst/>
            </a:prstGeom>
          </p:spPr>
          <p:txBody>
            <a:bodyPr wrap="square">
              <a:spAutoFit/>
            </a:bodyPr>
            <a:lstStyle/>
            <a:p>
              <a:pPr algn="ctr"/>
              <a:r>
                <a:rPr lang="tr-TR" sz="1600" b="1" dirty="0" smtClean="0"/>
                <a:t>Anne-babalar olarak aynı tutum ve davranışları sergilemeniz önemlidir. Tutarsız olmayın. Annenin evet dediğine baba hayır; babanın evet dediği şeye anne asla ve asla hayır dememelidir. </a:t>
              </a:r>
              <a:endParaRPr lang="tr-TR" sz="1600" b="1" dirty="0"/>
            </a:p>
          </p:txBody>
        </p:sp>
      </p:grpSp>
      <p:grpSp>
        <p:nvGrpSpPr>
          <p:cNvPr id="14" name="Grup 13"/>
          <p:cNvGrpSpPr/>
          <p:nvPr/>
        </p:nvGrpSpPr>
        <p:grpSpPr>
          <a:xfrm>
            <a:off x="6119813" y="2548930"/>
            <a:ext cx="3024187" cy="3219450"/>
            <a:chOff x="6119813" y="2548930"/>
            <a:chExt cx="3024187" cy="3219450"/>
          </a:xfrm>
        </p:grpSpPr>
        <p:pic>
          <p:nvPicPr>
            <p:cNvPr id="18440"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9813" y="2548930"/>
              <a:ext cx="3024187" cy="321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Dikdörtgen 9"/>
            <p:cNvSpPr/>
            <p:nvPr/>
          </p:nvSpPr>
          <p:spPr>
            <a:xfrm rot="181030">
              <a:off x="6298488" y="2985269"/>
              <a:ext cx="2521324" cy="2339102"/>
            </a:xfrm>
            <a:prstGeom prst="rect">
              <a:avLst/>
            </a:prstGeom>
          </p:spPr>
          <p:txBody>
            <a:bodyPr wrap="square">
              <a:spAutoFit/>
            </a:bodyPr>
            <a:lstStyle/>
            <a:p>
              <a:pPr algn="ctr"/>
              <a:r>
                <a:rPr lang="tr-TR" sz="1600" b="1" dirty="0" smtClean="0"/>
                <a:t>Çocukların iyi </a:t>
              </a:r>
              <a:br>
                <a:rPr lang="tr-TR" sz="1600" b="1" dirty="0" smtClean="0"/>
              </a:br>
              <a:r>
                <a:rPr lang="tr-TR" sz="1600" b="1" dirty="0" smtClean="0"/>
                <a:t>    davrandığı zamanları </a:t>
              </a:r>
              <a:br>
                <a:rPr lang="tr-TR" sz="1600" b="1" dirty="0" smtClean="0"/>
              </a:br>
              <a:r>
                <a:rPr lang="tr-TR" sz="1600" b="1" dirty="0" smtClean="0"/>
                <a:t>  yakalayabilirsiniz.</a:t>
              </a:r>
            </a:p>
            <a:p>
              <a:pPr algn="ctr"/>
              <a:r>
                <a:rPr lang="tr-TR" sz="1600" b="1" dirty="0" smtClean="0"/>
                <a:t>Olumsuzu yapmasını söylemek yerine, </a:t>
              </a:r>
            </a:p>
            <a:p>
              <a:pPr algn="ctr"/>
              <a:r>
                <a:rPr lang="tr-TR" sz="1600" b="1" dirty="0" smtClean="0"/>
                <a:t>Olumluyu yaptığında, olumlu davranışı vurgulamak daha iyidir.</a:t>
              </a:r>
            </a:p>
            <a:p>
              <a:endParaRPr lang="tr-TR" dirty="0"/>
            </a:p>
          </p:txBody>
        </p:sp>
      </p:grpSp>
    </p:spTree>
    <p:extLst>
      <p:ext uri="{BB962C8B-B14F-4D97-AF65-F5344CB8AC3E}">
        <p14:creationId xmlns="" xmlns:p14="http://schemas.microsoft.com/office/powerpoint/2010/main" val="37103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142976" y="1571612"/>
            <a:ext cx="7072362" cy="2857520"/>
          </a:xfrm>
          <a:prstGeom prst="rect">
            <a:avLst/>
          </a:prstGeom>
        </p:spPr>
        <p:txBody>
          <a:bodyPr vert="horz">
            <a:noAutofit/>
          </a:bodyPr>
          <a:lstStyle/>
          <a:p>
            <a:pPr marL="274320" lvl="0" indent="-274320" algn="ctr" fontAlgn="auto">
              <a:spcBef>
                <a:spcPts val="600"/>
              </a:spcBef>
              <a:spcAft>
                <a:spcPts val="0"/>
              </a:spcAft>
              <a:buClr>
                <a:schemeClr val="accent2"/>
              </a:buClr>
              <a:buSzPct val="85000"/>
              <a:defRPr/>
            </a:pPr>
            <a:r>
              <a:rPr lang="tr-TR" sz="5400" b="1" dirty="0">
                <a:solidFill>
                  <a:schemeClr val="accent3">
                    <a:lumMod val="50000"/>
                  </a:schemeClr>
                </a:solidFill>
              </a:rPr>
              <a:t>TEŞEKKÜRLER</a:t>
            </a:r>
            <a:endParaRPr kumimoji="0" lang="tr-TR" sz="5400" b="1" i="0" u="none" strike="noStrike" kern="1200" cap="none" spc="0" normalizeH="0" baseline="0" noProof="0" dirty="0" smtClean="0">
              <a:ln>
                <a:noFill/>
              </a:ln>
              <a:solidFill>
                <a:schemeClr val="accent3">
                  <a:lumMod val="50000"/>
                </a:schemeClr>
              </a:solidFill>
              <a:effectLst/>
              <a:uLnTx/>
              <a:uFillTx/>
              <a:latin typeface="Comic Sans MS" pitchFamily="66" charset="0"/>
              <a:cs typeface="+mn-cs"/>
              <a:sym typeface="Wingdings" pitchFamily="2" charset="2"/>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2492896"/>
            <a:ext cx="3105589" cy="2610496"/>
          </a:xfrm>
          <a:prstGeom prst="rect">
            <a:avLst/>
          </a:prstGeom>
        </p:spPr>
      </p:pic>
      <p:sp>
        <p:nvSpPr>
          <p:cNvPr id="3" name="Metin kutusu 2"/>
          <p:cNvSpPr txBox="1"/>
          <p:nvPr/>
        </p:nvSpPr>
        <p:spPr>
          <a:xfrm>
            <a:off x="5652120" y="5949280"/>
            <a:ext cx="3283298" cy="430887"/>
          </a:xfrm>
          <a:prstGeom prst="rect">
            <a:avLst/>
          </a:prstGeom>
          <a:noFill/>
        </p:spPr>
        <p:txBody>
          <a:bodyPr wrap="square" rtlCol="0">
            <a:spAutoFit/>
          </a:bodyPr>
          <a:lstStyle/>
          <a:p>
            <a:r>
              <a:rPr lang="tr-TR" sz="1100" dirty="0" smtClean="0"/>
              <a:t>Hazırlayan</a:t>
            </a:r>
          </a:p>
          <a:p>
            <a:r>
              <a:rPr lang="tr-TR" sz="1100" dirty="0" smtClean="0"/>
              <a:t>Hamide DEMİRLENDİ</a:t>
            </a:r>
            <a:endParaRPr lang="tr-TR"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827584" y="1268760"/>
            <a:ext cx="7467600" cy="1143000"/>
          </a:xfrm>
        </p:spPr>
        <p:txBody>
          <a:bodyPr/>
          <a:lstStyle/>
          <a:p>
            <a:r>
              <a:rPr lang="tr-TR" dirty="0" smtClean="0">
                <a:latin typeface="Comic Sans MS" pitchFamily="66" charset="0"/>
              </a:rPr>
              <a:t>K</a:t>
            </a:r>
            <a:r>
              <a:rPr lang="tr-TR" dirty="0" smtClean="0">
                <a:latin typeface="Comic Sans MS" pitchFamily="66" charset="0"/>
              </a:rPr>
              <a:t>aynakça</a:t>
            </a:r>
            <a:endParaRPr lang="tr-TR" dirty="0">
              <a:latin typeface="Comic Sans MS" pitchFamily="66" charset="0"/>
            </a:endParaRPr>
          </a:p>
        </p:txBody>
      </p:sp>
      <p:sp>
        <p:nvSpPr>
          <p:cNvPr id="3" name="2 İçerik Yer Tutucusu"/>
          <p:cNvSpPr>
            <a:spLocks noGrp="1"/>
          </p:cNvSpPr>
          <p:nvPr>
            <p:ph sz="quarter" idx="1"/>
          </p:nvPr>
        </p:nvSpPr>
        <p:spPr>
          <a:xfrm>
            <a:off x="323528" y="2636912"/>
            <a:ext cx="7488832" cy="2137448"/>
          </a:xfrm>
        </p:spPr>
        <p:txBody>
          <a:bodyPr/>
          <a:lstStyle/>
          <a:p>
            <a:pPr lvl="0"/>
            <a:r>
              <a:rPr lang="tr-TR" sz="1600" dirty="0" smtClean="0">
                <a:hlinkClick r:id="rId2"/>
              </a:rPr>
              <a:t>https</a:t>
            </a:r>
            <a:r>
              <a:rPr lang="tr-TR" sz="1600" dirty="0" smtClean="0">
                <a:hlinkClick r:id="rId2"/>
              </a:rPr>
              <a:t>://www.rehberlikservisim.com/2017/10/ergenlik-donemi-sunusu</a:t>
            </a:r>
            <a:r>
              <a:rPr lang="tr-TR" sz="1600" dirty="0" smtClean="0">
                <a:hlinkClick r:id="rId2"/>
              </a:rPr>
              <a:t>/</a:t>
            </a:r>
            <a:endParaRPr lang="tr-TR" sz="1600" dirty="0" smtClean="0"/>
          </a:p>
          <a:p>
            <a:pPr lvl="0"/>
            <a:r>
              <a:rPr lang="tr-TR" sz="1600" dirty="0" smtClean="0">
                <a:hlinkClick r:id="rId3"/>
              </a:rPr>
              <a:t>https</a:t>
            </a:r>
            <a:r>
              <a:rPr lang="tr-TR" sz="1600" dirty="0" smtClean="0">
                <a:hlinkClick r:id="rId3"/>
              </a:rPr>
              <a:t>://slideplayer.biz.tr/slide/3436234</a:t>
            </a:r>
            <a:r>
              <a:rPr lang="tr-TR" sz="1600" dirty="0" smtClean="0">
                <a:hlinkClick r:id="rId3"/>
              </a:rPr>
              <a:t>/</a:t>
            </a:r>
            <a:endParaRPr lang="tr-TR" sz="1600" dirty="0" smtClean="0"/>
          </a:p>
          <a:p>
            <a:pPr lvl="0"/>
            <a:r>
              <a:rPr lang="tr-TR" sz="1600" dirty="0" smtClean="0">
                <a:hlinkClick r:id="rId4"/>
              </a:rPr>
              <a:t>https</a:t>
            </a:r>
            <a:r>
              <a:rPr lang="tr-TR" sz="1600" dirty="0" smtClean="0">
                <a:hlinkClick r:id="rId4"/>
              </a:rPr>
              <a:t>://slideplayer.biz.tr/slide/3663014</a:t>
            </a:r>
            <a:r>
              <a:rPr lang="tr-TR" sz="1600" dirty="0" smtClean="0">
                <a:hlinkClick r:id="rId4"/>
              </a:rPr>
              <a:t>/</a:t>
            </a:r>
            <a:endParaRPr lang="tr-TR" sz="1600" dirty="0" smtClean="0"/>
          </a:p>
          <a:p>
            <a:r>
              <a:rPr lang="tr-TR" sz="1600" dirty="0" smtClean="0">
                <a:hlinkClick r:id="rId5"/>
              </a:rPr>
              <a:t>http</a:t>
            </a:r>
            <a:r>
              <a:rPr lang="tr-TR" sz="1600" dirty="0" smtClean="0">
                <a:hlinkClick r:id="rId5"/>
              </a:rPr>
              <a:t>://</a:t>
            </a:r>
            <a:r>
              <a:rPr lang="tr-TR" sz="1600" dirty="0" smtClean="0">
                <a:hlinkClick r:id="rId5"/>
              </a:rPr>
              <a:t>www.</a:t>
            </a:r>
            <a:r>
              <a:rPr lang="tr-TR" sz="1600" dirty="0" err="1" smtClean="0">
                <a:hlinkClick r:id="rId5"/>
              </a:rPr>
              <a:t>istekyalova</a:t>
            </a:r>
            <a:r>
              <a:rPr lang="tr-TR" sz="1600" dirty="0" smtClean="0">
                <a:hlinkClick r:id="rId5"/>
              </a:rPr>
              <a:t>.com/Detay6024</a:t>
            </a:r>
            <a:endParaRPr lang="tr-TR" sz="16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C:\Documents and Settings\Administrator\Desktop\ram dökümanları\DÖKMN\RAM DÖKÜMAN\Yeni Klasör\ergenlik\ergenliknedirnedegildir.jpg"/>
          <p:cNvPicPr>
            <a:picLocks noChangeAspect="1" noChangeArrowheads="1"/>
          </p:cNvPicPr>
          <p:nvPr/>
        </p:nvPicPr>
        <p:blipFill>
          <a:blip r:embed="rId2" cstate="print"/>
          <a:srcRect/>
          <a:stretch>
            <a:fillRect/>
          </a:stretch>
        </p:blipFill>
        <p:spPr bwMode="auto">
          <a:xfrm>
            <a:off x="0" y="0"/>
            <a:ext cx="9144000" cy="6769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solidFill>
                  <a:srgbClr val="33CCFF"/>
                </a:solidFill>
              </a:rPr>
              <a:t>ERGENLİK DÖNEMİ</a:t>
            </a:r>
          </a:p>
        </p:txBody>
      </p:sp>
      <p:sp>
        <p:nvSpPr>
          <p:cNvPr id="8195" name="Rectangle 3"/>
          <p:cNvSpPr>
            <a:spLocks noGrp="1" noChangeArrowheads="1"/>
          </p:cNvSpPr>
          <p:nvPr>
            <p:ph type="body" idx="1"/>
          </p:nvPr>
        </p:nvSpPr>
        <p:spPr>
          <a:xfrm>
            <a:off x="179512" y="1628800"/>
            <a:ext cx="8795320" cy="2764904"/>
          </a:xfrm>
        </p:spPr>
        <p:txBody>
          <a:bodyPr>
            <a:normAutofit/>
          </a:bodyPr>
          <a:lstStyle/>
          <a:p>
            <a:pPr>
              <a:buFont typeface="Wingdings" pitchFamily="2" charset="2"/>
              <a:buNone/>
            </a:pPr>
            <a:r>
              <a:rPr lang="tr-TR" dirty="0">
                <a:solidFill>
                  <a:srgbClr val="33CCFF"/>
                </a:solidFill>
                <a:latin typeface="Comic Sans MS" pitchFamily="66" charset="0"/>
              </a:rPr>
              <a:t>İnsanda </a:t>
            </a:r>
            <a:r>
              <a:rPr lang="tr-TR" dirty="0" smtClean="0">
                <a:solidFill>
                  <a:srgbClr val="33CCFF"/>
                </a:solidFill>
                <a:latin typeface="Comic Sans MS" pitchFamily="66" charset="0"/>
              </a:rPr>
              <a:t>bedence-boyca büyümenin,</a:t>
            </a:r>
            <a:r>
              <a:rPr lang="tr-TR" dirty="0" err="1" smtClean="0">
                <a:solidFill>
                  <a:srgbClr val="33CCFF"/>
                </a:solidFill>
                <a:latin typeface="Comic Sans MS" pitchFamily="66" charset="0"/>
              </a:rPr>
              <a:t>hormonal</a:t>
            </a:r>
            <a:r>
              <a:rPr lang="tr-TR" dirty="0">
                <a:solidFill>
                  <a:srgbClr val="33CCFF"/>
                </a:solidFill>
                <a:latin typeface="Comic Sans MS" pitchFamily="66" charset="0"/>
              </a:rPr>
              <a:t>, cinsel, sosyal, duygusal, </a:t>
            </a:r>
            <a:r>
              <a:rPr lang="tr-TR" dirty="0" smtClean="0">
                <a:solidFill>
                  <a:srgbClr val="33CCFF"/>
                </a:solidFill>
                <a:latin typeface="Comic Sans MS" pitchFamily="66" charset="0"/>
              </a:rPr>
              <a:t>kişisel ve </a:t>
            </a:r>
            <a:r>
              <a:rPr lang="tr-TR" dirty="0">
                <a:solidFill>
                  <a:srgbClr val="33CCFF"/>
                </a:solidFill>
                <a:latin typeface="Comic Sans MS" pitchFamily="66" charset="0"/>
              </a:rPr>
              <a:t>zihinsel değişme ve gelişmelerin </a:t>
            </a:r>
            <a:r>
              <a:rPr lang="tr-TR" dirty="0" smtClean="0">
                <a:solidFill>
                  <a:srgbClr val="33CCFF"/>
                </a:solidFill>
                <a:latin typeface="Comic Sans MS" pitchFamily="66" charset="0"/>
              </a:rPr>
              <a:t>olduğu </a:t>
            </a:r>
            <a:r>
              <a:rPr lang="tr-TR" dirty="0">
                <a:solidFill>
                  <a:srgbClr val="33CCFF"/>
                </a:solidFill>
                <a:latin typeface="Comic Sans MS" pitchFamily="66" charset="0"/>
              </a:rPr>
              <a:t>buluğla başlayan ve bedence </a:t>
            </a:r>
            <a:r>
              <a:rPr lang="tr-TR" dirty="0" smtClean="0">
                <a:solidFill>
                  <a:srgbClr val="33CCFF"/>
                </a:solidFill>
                <a:latin typeface="Comic Sans MS" pitchFamily="66" charset="0"/>
              </a:rPr>
              <a:t>büyümenin </a:t>
            </a:r>
            <a:r>
              <a:rPr lang="tr-TR" dirty="0">
                <a:solidFill>
                  <a:srgbClr val="33CCFF"/>
                </a:solidFill>
                <a:latin typeface="Comic Sans MS" pitchFamily="66" charset="0"/>
              </a:rPr>
              <a:t>sona ermesi ile sonlandığı </a:t>
            </a:r>
            <a:r>
              <a:rPr lang="tr-TR" dirty="0" smtClean="0">
                <a:solidFill>
                  <a:srgbClr val="33CCFF"/>
                </a:solidFill>
                <a:latin typeface="Comic Sans MS" pitchFamily="66" charset="0"/>
              </a:rPr>
              <a:t>düşünülen </a:t>
            </a:r>
            <a:r>
              <a:rPr lang="tr-TR" b="1" dirty="0">
                <a:solidFill>
                  <a:srgbClr val="33CCFF"/>
                </a:solidFill>
                <a:latin typeface="Comic Sans MS" pitchFamily="66" charset="0"/>
              </a:rPr>
              <a:t>özel bir evredir</a:t>
            </a:r>
            <a:r>
              <a:rPr lang="tr-TR" dirty="0">
                <a:latin typeface="Comic Sans MS" pitchFamily="66" charset="0"/>
              </a:rPr>
              <a:t>. </a:t>
            </a:r>
          </a:p>
        </p:txBody>
      </p:sp>
      <p:pic>
        <p:nvPicPr>
          <p:cNvPr id="5122" name="Picture 2" descr="C:\Users\HAMİDE\AppData\Local\Microsoft\Windows\INetCache\IE\GYF0KNOA\dreamstimemaximum_24478543-1024x576-696x392[1].jpg"/>
          <p:cNvPicPr>
            <a:picLocks noChangeAspect="1" noChangeArrowheads="1"/>
          </p:cNvPicPr>
          <p:nvPr/>
        </p:nvPicPr>
        <p:blipFill>
          <a:blip r:embed="rId2" cstate="print"/>
          <a:srcRect/>
          <a:stretch>
            <a:fillRect/>
          </a:stretch>
        </p:blipFill>
        <p:spPr bwMode="auto">
          <a:xfrm>
            <a:off x="2627784" y="4365104"/>
            <a:ext cx="4032448" cy="20109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58416" y="332656"/>
            <a:ext cx="7499176" cy="922114"/>
          </a:xfrm>
        </p:spPr>
        <p:txBody>
          <a:bodyPr>
            <a:normAutofit/>
          </a:bodyPr>
          <a:lstStyle/>
          <a:p>
            <a:r>
              <a:rPr lang="tr-TR" sz="4800" b="1" i="1" dirty="0" smtClean="0"/>
              <a:t>ERGENLİĞİN EVRELERİ</a:t>
            </a:r>
            <a:endParaRPr lang="tr-TR" sz="4800" b="1" i="1" dirty="0"/>
          </a:p>
        </p:txBody>
      </p:sp>
      <p:pic>
        <p:nvPicPr>
          <p:cNvPr id="4" name="İçerik Yer Tutucusu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51720" y="3789040"/>
            <a:ext cx="4606267" cy="2407146"/>
          </a:xfrm>
        </p:spPr>
      </p:pic>
      <p:sp>
        <p:nvSpPr>
          <p:cNvPr id="5" name="Yuvarlatılmış Dikdörtgen 4"/>
          <p:cNvSpPr/>
          <p:nvPr/>
        </p:nvSpPr>
        <p:spPr>
          <a:xfrm>
            <a:off x="323528" y="1700808"/>
            <a:ext cx="2520280" cy="19442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spcAft>
                <a:spcPts val="600"/>
              </a:spcAft>
            </a:pPr>
            <a:r>
              <a:rPr lang="tr-TR" b="1" u="sng" dirty="0" smtClean="0"/>
              <a:t>BAĞLANGIÇ DÖNEMİ</a:t>
            </a:r>
          </a:p>
          <a:p>
            <a:pPr algn="ctr">
              <a:spcAft>
                <a:spcPts val="600"/>
              </a:spcAft>
            </a:pPr>
            <a:r>
              <a:rPr lang="tr-TR" b="1" u="sng" dirty="0" smtClean="0"/>
              <a:t>(ERİNLİK)</a:t>
            </a:r>
          </a:p>
          <a:p>
            <a:pPr algn="ctr">
              <a:spcAft>
                <a:spcPts val="600"/>
              </a:spcAft>
            </a:pPr>
            <a:r>
              <a:rPr lang="tr-TR" b="1" dirty="0" smtClean="0"/>
              <a:t>KIZLAR &gt; 11-15 YAŞ</a:t>
            </a:r>
          </a:p>
          <a:p>
            <a:pPr algn="ctr"/>
            <a:r>
              <a:rPr lang="tr-TR" b="1" dirty="0" smtClean="0"/>
              <a:t>ERKEKLER &gt; 13-15 YAŞ</a:t>
            </a:r>
            <a:endParaRPr lang="tr-TR" b="1" dirty="0"/>
          </a:p>
        </p:txBody>
      </p:sp>
      <p:sp>
        <p:nvSpPr>
          <p:cNvPr id="6" name="Yuvarlatılmış Dikdörtgen 5"/>
          <p:cNvSpPr/>
          <p:nvPr/>
        </p:nvSpPr>
        <p:spPr>
          <a:xfrm>
            <a:off x="3480115" y="1700808"/>
            <a:ext cx="2376264" cy="194421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600"/>
              </a:spcAft>
            </a:pPr>
            <a:r>
              <a:rPr lang="tr-TR" b="1" u="sng" dirty="0" smtClean="0"/>
              <a:t>ORTA DÖNEM</a:t>
            </a:r>
          </a:p>
          <a:p>
            <a:pPr algn="ctr">
              <a:spcAft>
                <a:spcPts val="600"/>
              </a:spcAft>
            </a:pPr>
            <a:r>
              <a:rPr lang="tr-TR" b="1" dirty="0" smtClean="0"/>
              <a:t>KIZLAR &gt; 15-18</a:t>
            </a:r>
          </a:p>
          <a:p>
            <a:pPr algn="ctr">
              <a:spcAft>
                <a:spcPts val="600"/>
              </a:spcAft>
            </a:pPr>
            <a:r>
              <a:rPr lang="tr-TR" b="1" dirty="0" smtClean="0"/>
              <a:t>ERKEKLER &gt; 17-19</a:t>
            </a:r>
            <a:endParaRPr lang="tr-TR" b="1" dirty="0"/>
          </a:p>
        </p:txBody>
      </p:sp>
      <p:sp>
        <p:nvSpPr>
          <p:cNvPr id="7" name="Yuvarlatılmış Dikdörtgen 6"/>
          <p:cNvSpPr/>
          <p:nvPr/>
        </p:nvSpPr>
        <p:spPr>
          <a:xfrm>
            <a:off x="6516216" y="1700808"/>
            <a:ext cx="2232248" cy="194421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Aft>
                <a:spcPts val="600"/>
              </a:spcAft>
            </a:pPr>
            <a:r>
              <a:rPr lang="tr-TR" b="1" u="sng" dirty="0" smtClean="0"/>
              <a:t>SON DÖNEM</a:t>
            </a:r>
          </a:p>
          <a:p>
            <a:pPr algn="ctr">
              <a:spcAft>
                <a:spcPts val="600"/>
              </a:spcAft>
            </a:pPr>
            <a:r>
              <a:rPr lang="tr-TR" b="1" dirty="0" smtClean="0"/>
              <a:t>KIZLAR &gt; 18-20 </a:t>
            </a:r>
          </a:p>
          <a:p>
            <a:pPr algn="ctr">
              <a:spcAft>
                <a:spcPts val="600"/>
              </a:spcAft>
            </a:pPr>
            <a:r>
              <a:rPr lang="tr-TR" b="1" dirty="0" smtClean="0"/>
              <a:t>ERKEKLER &gt; 19-21</a:t>
            </a:r>
            <a:endParaRPr lang="tr-TR" b="1" dirty="0"/>
          </a:p>
        </p:txBody>
      </p:sp>
    </p:spTree>
    <p:extLst>
      <p:ext uri="{BB962C8B-B14F-4D97-AF65-F5344CB8AC3E}">
        <p14:creationId xmlns="" xmlns:p14="http://schemas.microsoft.com/office/powerpoint/2010/main" val="258997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2945</Words>
  <Application>Microsoft Office PowerPoint</Application>
  <PresentationFormat>Ekran Gösterisi (4:3)</PresentationFormat>
  <Paragraphs>226</Paragraphs>
  <Slides>64</Slides>
  <Notes>0</Notes>
  <HiddenSlides>0</HiddenSlides>
  <MMClips>0</MMClips>
  <ScaleCrop>false</ScaleCrop>
  <HeadingPairs>
    <vt:vector size="4" baseType="variant">
      <vt:variant>
        <vt:lpstr>Tema</vt:lpstr>
      </vt:variant>
      <vt:variant>
        <vt:i4>2</vt:i4>
      </vt:variant>
      <vt:variant>
        <vt:lpstr>Slayt Başlıkları</vt:lpstr>
      </vt:variant>
      <vt:variant>
        <vt:i4>64</vt:i4>
      </vt:variant>
    </vt:vector>
  </HeadingPairs>
  <TitlesOfParts>
    <vt:vector size="66" baseType="lpstr">
      <vt:lpstr>Ofis Teması</vt:lpstr>
      <vt:lpstr>Üst Düzey</vt:lpstr>
      <vt:lpstr>Slayt 1</vt:lpstr>
      <vt:lpstr>GELİŞİM NEDİR?</vt:lpstr>
      <vt:lpstr>Gelişimin Temel ilkeleri</vt:lpstr>
      <vt:lpstr>Aşağıdaki soruları kendinize sordunuz mu? </vt:lpstr>
      <vt:lpstr>YANIT: Çünkü GELİŞİYORUM. </vt:lpstr>
      <vt:lpstr>Slayt 6</vt:lpstr>
      <vt:lpstr>Slayt 7</vt:lpstr>
      <vt:lpstr>ERGENLİK DÖNEMİ</vt:lpstr>
      <vt:lpstr>ERGENLİĞİN EVRELERİ</vt:lpstr>
      <vt:lpstr>BAŞLANGIÇ DÖNEMİ ( 11-15 Yaş )</vt:lpstr>
      <vt:lpstr>ORTA DÖNEM ( 15-19 Yaş )</vt:lpstr>
      <vt:lpstr>SON DÖNEM ( 19-21 Yaş ) </vt:lpstr>
      <vt:lpstr>ERGENLİKTE BÜYÜME GELİŞME VE OLGUNLAŞMA </vt:lpstr>
      <vt:lpstr>Slayt 14</vt:lpstr>
      <vt:lpstr>Ergenliğin herkesçe bilinen sakarlığı başlıca iki nedene bağlanabilir! </vt:lpstr>
      <vt:lpstr>ERGENLİKTE GELİŞİM </vt:lpstr>
      <vt:lpstr>FİZİKSEL GELİŞİM</vt:lpstr>
      <vt:lpstr>Slayt 18</vt:lpstr>
      <vt:lpstr>Slayt 19</vt:lpstr>
      <vt:lpstr>ZİHİNSEL GELİŞİM</vt:lpstr>
      <vt:lpstr>Slayt 21</vt:lpstr>
      <vt:lpstr>Slayt 22</vt:lpstr>
      <vt:lpstr>Slayt 23</vt:lpstr>
      <vt:lpstr>Slayt 24</vt:lpstr>
      <vt:lpstr>Slayt 25</vt:lpstr>
      <vt:lpstr>Slayt 26</vt:lpstr>
      <vt:lpstr>Slayt 27</vt:lpstr>
      <vt:lpstr>DUYGUSAL GELİŞİM</vt:lpstr>
      <vt:lpstr>Ergenlik döneminde en sık rastlanan duygu biçimleri </vt:lpstr>
      <vt:lpstr>Slayt 30</vt:lpstr>
      <vt:lpstr>Slayt 31</vt:lpstr>
      <vt:lpstr>Slayt 32</vt:lpstr>
      <vt:lpstr>Slayt 33</vt:lpstr>
      <vt:lpstr>Slayt 34</vt:lpstr>
      <vt:lpstr>Slayt 35</vt:lpstr>
      <vt:lpstr>Slayt 36</vt:lpstr>
      <vt:lpstr>Slayt 37</vt:lpstr>
      <vt:lpstr>ERGENLİĞİN TUTUM VE DAVRANIŞLAR ÜZERİNDEKİ ETKİSİ</vt:lpstr>
      <vt:lpstr>Yalnızlık İsteği: </vt:lpstr>
      <vt:lpstr>Çalışma İsteksizliği </vt:lpstr>
      <vt:lpstr>Disipline Karşı Direniş: </vt:lpstr>
      <vt:lpstr>Çekingenlik </vt:lpstr>
      <vt:lpstr>Fazla Hayal Kurma </vt:lpstr>
      <vt:lpstr>Duygululuğun Artması </vt:lpstr>
      <vt:lpstr>BİLİŞSEL GELİŞİM</vt:lpstr>
      <vt:lpstr>Slayt 46</vt:lpstr>
      <vt:lpstr>Bu devrede, kontrol konusunun, özellikle aile ilişkilerini belirgin biçimde etkilediği görülmektedir. Bu devrede, kontrol, hem gençler hem de ana babalar açısından bir sorun olabilmektedir. Gençler özellikle kendileri ile ilgili konularda kontrolü ele geçirmeyi istemekte, ele geçirebildiklerinde de, nasıl kullanacakları konusunda güçlük çekebilmektedirler. Ana babalar ise kontrolü çocuklarına hangi alanlarda, hangi yaşlarda ve ne oranda bırakmaları gerektiği soruları ile başa çıkmaya çalışmaktadırlar.</vt:lpstr>
      <vt:lpstr>ERGENLİK DÖNEMİ VE KİMLİK</vt:lpstr>
      <vt:lpstr>Kimlik </vt:lpstr>
      <vt:lpstr>Bağımsızlık </vt:lpstr>
      <vt:lpstr>Özgüven </vt:lpstr>
      <vt:lpstr>ERGENLİKTE ÖZBAKIM</vt:lpstr>
      <vt:lpstr>Slayt 53</vt:lpstr>
      <vt:lpstr>AKNE TEDAVİSİNDE NE YAPILMALIDIR?</vt:lpstr>
      <vt:lpstr>Slayt 55</vt:lpstr>
      <vt:lpstr>Slayt 56</vt:lpstr>
      <vt:lpstr>Slayt 57</vt:lpstr>
      <vt:lpstr>Slayt 58</vt:lpstr>
      <vt:lpstr>Slayt 59</vt:lpstr>
      <vt:lpstr>Slayt 60</vt:lpstr>
      <vt:lpstr>Slayt 61</vt:lpstr>
      <vt:lpstr>Slayt 62</vt:lpstr>
      <vt:lpstr>Slayt 63</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sadullah</dc:creator>
  <cp:lastModifiedBy>HAMİDE</cp:lastModifiedBy>
  <cp:revision>76</cp:revision>
  <dcterms:created xsi:type="dcterms:W3CDTF">2017-11-24T06:43:47Z</dcterms:created>
  <dcterms:modified xsi:type="dcterms:W3CDTF">2020-10-15T07:49:06Z</dcterms:modified>
</cp:coreProperties>
</file>